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3" r:id="rId2"/>
    <p:sldId id="265" r:id="rId3"/>
    <p:sldId id="256" r:id="rId4"/>
    <p:sldId id="264" r:id="rId5"/>
    <p:sldId id="257" r:id="rId6"/>
    <p:sldId id="258" r:id="rId7"/>
    <p:sldId id="259" r:id="rId8"/>
    <p:sldId id="262" r:id="rId9"/>
    <p:sldId id="260" r:id="rId10"/>
    <p:sldId id="261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4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BDAC-DBB7-4B3C-A0EF-974146B4678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BEE4A90-ECA6-4751-8010-210A17505B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BDAC-DBB7-4B3C-A0EF-974146B4678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E4A90-ECA6-4751-8010-210A17505B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BDAC-DBB7-4B3C-A0EF-974146B4678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E4A90-ECA6-4751-8010-210A17505B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BDAC-DBB7-4B3C-A0EF-974146B4678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BEE4A90-ECA6-4751-8010-210A17505B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BDAC-DBB7-4B3C-A0EF-974146B4678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E4A90-ECA6-4751-8010-210A17505B8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BDAC-DBB7-4B3C-A0EF-974146B4678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E4A90-ECA6-4751-8010-210A17505B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BDAC-DBB7-4B3C-A0EF-974146B4678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BEE4A90-ECA6-4751-8010-210A17505B8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BDAC-DBB7-4B3C-A0EF-974146B4678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E4A90-ECA6-4751-8010-210A17505B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BDAC-DBB7-4B3C-A0EF-974146B4678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E4A90-ECA6-4751-8010-210A17505B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BDAC-DBB7-4B3C-A0EF-974146B4678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E4A90-ECA6-4751-8010-210A17505B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BDAC-DBB7-4B3C-A0EF-974146B4678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E4A90-ECA6-4751-8010-210A17505B8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DC8BDAC-DBB7-4B3C-A0EF-974146B4678E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BEE4A90-ECA6-4751-8010-210A17505B8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primer942.java" TargetMode="External"/><Relationship Id="rId2" Type="http://schemas.openxmlformats.org/officeDocument/2006/relationships/hyperlink" Target="primer941.java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primer944.java" TargetMode="External"/><Relationship Id="rId4" Type="http://schemas.openxmlformats.org/officeDocument/2006/relationships/hyperlink" Target="primer943.java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Тема: «Команда ветвления со сложным условием»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/>
              <a:t>Для чего нужен оператор </a:t>
            </a:r>
            <a:r>
              <a:rPr lang="ru-RU" dirty="0" err="1"/>
              <a:t>If</a:t>
            </a:r>
            <a:r>
              <a:rPr lang="ru-RU" dirty="0"/>
              <a:t>? Как он записывается?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Можно  ли  в операторе </a:t>
            </a:r>
            <a:r>
              <a:rPr lang="ru-RU" dirty="0" err="1"/>
              <a:t>If</a:t>
            </a:r>
            <a:r>
              <a:rPr lang="ru-RU" dirty="0"/>
              <a:t> не указывать конструкцию </a:t>
            </a:r>
            <a:r>
              <a:rPr lang="ru-RU" dirty="0" err="1"/>
              <a:t>Else</a:t>
            </a:r>
            <a:r>
              <a:rPr lang="ru-RU" dirty="0"/>
              <a:t>?  Что при этом происходит, если условие не выполняется?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Что такое условие?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Может ли в качестве условия применяться переменная? 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Перечислите </a:t>
            </a:r>
            <a:r>
              <a:rPr lang="ru-RU" dirty="0"/>
              <a:t>операции отношения.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Перечислите логические  операции.</a:t>
            </a:r>
          </a:p>
        </p:txBody>
      </p:sp>
    </p:spTree>
    <p:extLst>
      <p:ext uri="{BB962C8B-B14F-4D97-AF65-F5344CB8AC3E}">
        <p14:creationId xmlns:p14="http://schemas.microsoft.com/office/powerpoint/2010/main" val="236673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260648"/>
            <a:ext cx="3528392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Дан класс: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548680"/>
            <a:ext cx="5328592" cy="6048672"/>
          </a:xfrm>
        </p:spPr>
        <p:txBody>
          <a:bodyPr>
            <a:noAutofit/>
          </a:bodyPr>
          <a:lstStyle/>
          <a:p>
            <a:pPr algn="l"/>
            <a:r>
              <a:rPr lang="en-US" sz="1600" b="1" dirty="0">
                <a:solidFill>
                  <a:schemeClr val="tx1"/>
                </a:solidFill>
              </a:rPr>
              <a:t>import </a:t>
            </a:r>
            <a:r>
              <a:rPr lang="en-US" sz="1600" b="1" dirty="0" err="1">
                <a:solidFill>
                  <a:schemeClr val="tx1"/>
                </a:solidFill>
              </a:rPr>
              <a:t>java.util</a:t>
            </a:r>
            <a:r>
              <a:rPr lang="en-US" sz="1600" b="1" dirty="0">
                <a:solidFill>
                  <a:schemeClr val="tx1"/>
                </a:solidFill>
              </a:rPr>
              <a:t>.*;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class primer1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{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static Scanner </a:t>
            </a:r>
            <a:r>
              <a:rPr lang="en-US" sz="1600" b="1" i="1" dirty="0">
                <a:solidFill>
                  <a:schemeClr val="tx1"/>
                </a:solidFill>
              </a:rPr>
              <a:t>reader =  new Scanner(System.in);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public static void main(String[] </a:t>
            </a:r>
            <a:r>
              <a:rPr lang="en-US" sz="1600" b="1" dirty="0" err="1">
                <a:solidFill>
                  <a:schemeClr val="tx1"/>
                </a:solidFill>
              </a:rPr>
              <a:t>args</a:t>
            </a:r>
            <a:r>
              <a:rPr lang="en-US" sz="16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</a:rPr>
              <a:t>{</a:t>
            </a:r>
          </a:p>
          <a:p>
            <a:pPr algn="l"/>
            <a:r>
              <a:rPr lang="en-US" sz="2000" b="1" dirty="0" err="1">
                <a:solidFill>
                  <a:schemeClr val="tx1"/>
                </a:solidFill>
              </a:rPr>
              <a:t>System.</a:t>
            </a:r>
            <a:r>
              <a:rPr lang="en-US" sz="2000" b="1" i="1" dirty="0" err="1">
                <a:solidFill>
                  <a:schemeClr val="tx1"/>
                </a:solidFill>
              </a:rPr>
              <a:t>out.print</a:t>
            </a:r>
            <a:r>
              <a:rPr lang="en-US" sz="2000" b="1" i="1" dirty="0">
                <a:solidFill>
                  <a:schemeClr val="tx1"/>
                </a:solidFill>
              </a:rPr>
              <a:t>("</a:t>
            </a:r>
            <a:r>
              <a:rPr lang="ru-RU" sz="2000" b="1" i="1" dirty="0">
                <a:solidFill>
                  <a:schemeClr val="tx1"/>
                </a:solidFill>
              </a:rPr>
              <a:t>Введи целое число=");</a:t>
            </a:r>
          </a:p>
          <a:p>
            <a:pPr algn="l"/>
            <a:r>
              <a:rPr lang="en-US" sz="2000" b="1" dirty="0" err="1">
                <a:solidFill>
                  <a:schemeClr val="tx1"/>
                </a:solidFill>
              </a:rPr>
              <a:t>int</a:t>
            </a:r>
            <a:r>
              <a:rPr lang="en-US" sz="2000" b="1" dirty="0">
                <a:solidFill>
                  <a:schemeClr val="tx1"/>
                </a:solidFill>
              </a:rPr>
              <a:t> a=</a:t>
            </a:r>
            <a:r>
              <a:rPr lang="en-US" sz="2000" b="1" i="1" dirty="0" err="1">
                <a:solidFill>
                  <a:schemeClr val="tx1"/>
                </a:solidFill>
              </a:rPr>
              <a:t>reader.nextInt</a:t>
            </a:r>
            <a:r>
              <a:rPr lang="en-US" sz="2000" b="1" i="1" dirty="0">
                <a:solidFill>
                  <a:schemeClr val="tx1"/>
                </a:solidFill>
              </a:rPr>
              <a:t>();</a:t>
            </a:r>
          </a:p>
          <a:p>
            <a:pPr algn="l"/>
            <a:r>
              <a:rPr lang="en-US" sz="2000" b="1" dirty="0">
                <a:solidFill>
                  <a:schemeClr val="tx1"/>
                </a:solidFill>
              </a:rPr>
              <a:t>if (a%2==0) </a:t>
            </a:r>
            <a:r>
              <a:rPr lang="en-US" sz="2000" b="1" dirty="0" smtClean="0">
                <a:solidFill>
                  <a:schemeClr val="tx1"/>
                </a:solidFill>
              </a:rPr>
              <a:t>{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l"/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chemeClr val="tx1"/>
                </a:solidFill>
              </a:rPr>
              <a:t>a++;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l"/>
            <a:r>
              <a:rPr lang="en-US" sz="2000" b="1" dirty="0" err="1" smtClean="0">
                <a:solidFill>
                  <a:schemeClr val="tx1"/>
                </a:solidFill>
              </a:rPr>
              <a:t>System.</a:t>
            </a:r>
            <a:r>
              <a:rPr lang="en-US" sz="2000" b="1" i="1" dirty="0" err="1" smtClean="0">
                <a:solidFill>
                  <a:schemeClr val="tx1"/>
                </a:solidFill>
              </a:rPr>
              <a:t>out.println</a:t>
            </a:r>
            <a:r>
              <a:rPr lang="en-US" sz="2000" b="1" i="1" dirty="0">
                <a:solidFill>
                  <a:schemeClr val="tx1"/>
                </a:solidFill>
              </a:rPr>
              <a:t>("Yes</a:t>
            </a:r>
            <a:r>
              <a:rPr lang="en-US" sz="2000" b="1" i="1" dirty="0" smtClean="0">
                <a:solidFill>
                  <a:schemeClr val="tx1"/>
                </a:solidFill>
              </a:rPr>
              <a:t>");</a:t>
            </a:r>
            <a:endParaRPr lang="ru-RU" sz="2000" b="1" i="1" dirty="0" smtClean="0">
              <a:solidFill>
                <a:schemeClr val="tx1"/>
              </a:solidFill>
            </a:endParaRPr>
          </a:p>
          <a:p>
            <a:pPr algn="l"/>
            <a:r>
              <a:rPr lang="en-US" sz="2000" b="1" i="1" dirty="0" smtClean="0">
                <a:solidFill>
                  <a:schemeClr val="tx1"/>
                </a:solidFill>
              </a:rPr>
              <a:t>}</a:t>
            </a:r>
            <a:endParaRPr lang="en-US" sz="2000" b="1" i="1" dirty="0">
              <a:solidFill>
                <a:schemeClr val="tx1"/>
              </a:solidFill>
            </a:endParaRPr>
          </a:p>
          <a:p>
            <a:pPr algn="l"/>
            <a:r>
              <a:rPr lang="en-US" sz="2000" b="1" dirty="0">
                <a:solidFill>
                  <a:schemeClr val="tx1"/>
                </a:solidFill>
              </a:rPr>
              <a:t>else </a:t>
            </a:r>
            <a:r>
              <a:rPr lang="en-US" sz="2000" b="1" dirty="0" smtClean="0">
                <a:solidFill>
                  <a:schemeClr val="tx1"/>
                </a:solidFill>
              </a:rPr>
              <a:t>{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l"/>
            <a:r>
              <a:rPr lang="en-US" sz="2000" b="1" dirty="0" smtClean="0">
                <a:solidFill>
                  <a:schemeClr val="tx1"/>
                </a:solidFill>
              </a:rPr>
              <a:t>a-</a:t>
            </a:r>
            <a:r>
              <a:rPr lang="en-US" sz="2000" b="1" dirty="0">
                <a:solidFill>
                  <a:schemeClr val="tx1"/>
                </a:solidFill>
              </a:rPr>
              <a:t>-;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l"/>
            <a:r>
              <a:rPr lang="en-US" sz="2000" b="1" dirty="0" err="1" smtClean="0">
                <a:solidFill>
                  <a:schemeClr val="tx1"/>
                </a:solidFill>
              </a:rPr>
              <a:t>System.</a:t>
            </a:r>
            <a:r>
              <a:rPr lang="en-US" sz="2000" b="1" i="1" dirty="0" err="1" smtClean="0">
                <a:solidFill>
                  <a:schemeClr val="tx1"/>
                </a:solidFill>
              </a:rPr>
              <a:t>out.println</a:t>
            </a:r>
            <a:r>
              <a:rPr lang="en-US" sz="2000" b="1" i="1" dirty="0">
                <a:solidFill>
                  <a:schemeClr val="tx1"/>
                </a:solidFill>
              </a:rPr>
              <a:t>("No");}</a:t>
            </a:r>
          </a:p>
          <a:p>
            <a:pPr algn="l"/>
            <a:r>
              <a:rPr lang="en-US" sz="2000" b="1" dirty="0" err="1">
                <a:solidFill>
                  <a:schemeClr val="tx1"/>
                </a:solidFill>
              </a:rPr>
              <a:t>System.</a:t>
            </a:r>
            <a:r>
              <a:rPr lang="en-US" sz="2000" b="1" i="1" dirty="0" err="1">
                <a:solidFill>
                  <a:schemeClr val="tx1"/>
                </a:solidFill>
              </a:rPr>
              <a:t>out.println</a:t>
            </a:r>
            <a:r>
              <a:rPr lang="en-US" sz="2000" b="1" i="1" dirty="0">
                <a:solidFill>
                  <a:schemeClr val="tx1"/>
                </a:solidFill>
              </a:rPr>
              <a:t>(a);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</a:rPr>
              <a:t>}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08104" y="620688"/>
            <a:ext cx="33123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/>
              <a:t>7.Как изменятся ответы на вопросы 1-5, если условие будет изменено на a%3==0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5766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Команда </a:t>
            </a:r>
            <a:r>
              <a:rPr lang="ru-RU" dirty="0" err="1"/>
              <a:t>if</a:t>
            </a:r>
            <a:r>
              <a:rPr lang="ru-RU" dirty="0"/>
              <a:t> со сложным условием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До сих пор мы рассматривали задачи, в которых, по сути дела, достаточно было проверить одно условие – или несколько раз разные условия, но, все же, каждое по отдельности.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i="1" dirty="0"/>
              <a:t>"В случае, если введенное значение положительно</a:t>
            </a:r>
            <a:r>
              <a:rPr lang="ru-RU" i="1" dirty="0" smtClean="0"/>
              <a:t>…“</a:t>
            </a:r>
            <a:endParaRPr lang="en-US" i="1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i="1" dirty="0"/>
              <a:t>"…если значение первой переменной больше или </a:t>
            </a:r>
            <a:r>
              <a:rPr lang="ru-RU" i="1" dirty="0" smtClean="0"/>
              <a:t>равно</a:t>
            </a:r>
            <a:endParaRPr lang="en-US" i="1" dirty="0" smtClean="0"/>
          </a:p>
          <a:p>
            <a:pPr marL="0" indent="0">
              <a:buNone/>
            </a:pPr>
            <a:r>
              <a:rPr lang="ru-RU" i="1" dirty="0" smtClean="0"/>
              <a:t> </a:t>
            </a:r>
            <a:r>
              <a:rPr lang="ru-RU" i="1" dirty="0"/>
              <a:t>значению второй переменной</a:t>
            </a:r>
            <a:r>
              <a:rPr lang="ru-RU" i="1" dirty="0" smtClean="0"/>
              <a:t>…“</a:t>
            </a:r>
            <a:endParaRPr lang="en-US" i="1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i="1" dirty="0"/>
              <a:t>"…для четного числа… а для нечетного…"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363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40080" cy="589148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Однако очень часто встречаются ситуации, в которых необходимо одновременно проверять не одно-единственное условие, а – два; а иногда – и больше. В этом случае команда выбора (ветвления) позволяет использовать </a:t>
            </a:r>
            <a:r>
              <a:rPr lang="ru-RU" i="1" dirty="0"/>
              <a:t>сложное (составное) условие.</a:t>
            </a: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Сложное (составное) условие состоит из нескольких условий, связанных между собой </a:t>
            </a:r>
            <a:r>
              <a:rPr lang="ru-RU" i="1" dirty="0"/>
              <a:t>логическими отношениями</a:t>
            </a:r>
            <a:r>
              <a:rPr lang="ru-RU" dirty="0"/>
              <a:t>, например :</a:t>
            </a:r>
          </a:p>
          <a:p>
            <a:pPr>
              <a:buFont typeface="Wingdings" pitchFamily="2" charset="2"/>
              <a:buChar char="v"/>
            </a:pPr>
            <a:r>
              <a:rPr lang="ru-RU" dirty="0"/>
              <a:t>"и…и…", то есть условия должны выполняться оба, одновременно;</a:t>
            </a:r>
          </a:p>
          <a:p>
            <a:pPr>
              <a:buFont typeface="Wingdings" pitchFamily="2" charset="2"/>
              <a:buChar char="v"/>
            </a:pPr>
            <a:r>
              <a:rPr lang="ru-RU" dirty="0"/>
              <a:t>"или… или…", то есть достаточно выполнение хотя бы одного из условий.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11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Таблица логических сравнений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/>
              <a:t>для простых условий)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3143117"/>
              </p:ext>
            </p:extLst>
          </p:nvPr>
        </p:nvGraphicFramePr>
        <p:xfrm>
          <a:off x="107504" y="1556792"/>
          <a:ext cx="8686800" cy="52303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1700"/>
                <a:gridCol w="2171700"/>
                <a:gridCol w="2171700"/>
                <a:gridCol w="2171700"/>
              </a:tblGrid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Пример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Запись сравнения в языке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JAVA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Форма записи, принятая в математике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Оп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исание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 смысла логического сравнения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(a==3)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==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Равно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(a!=0)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!=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≠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не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равно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(a&lt;b)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&lt; 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&gt; 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Меньше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(a&lt;=b)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&lt;=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≤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меньше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или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равно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</a:rPr>
                        <a:t>(a+b&gt;c)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&gt; 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&lt; 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Больше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</a:rPr>
                        <a:t>(a+b&gt;c*2)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</a:rPr>
                        <a:t>&gt;=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≥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больше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или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равно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626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</a:rPr>
              <a:t>Таблица логических связей между условиями </a:t>
            </a:r>
            <a:r>
              <a:rPr lang="ru-RU" b="1" dirty="0" smtClean="0">
                <a:effectLst/>
              </a:rPr>
              <a:t/>
            </a:r>
            <a:br>
              <a:rPr lang="ru-RU" b="1" dirty="0" smtClean="0">
                <a:effectLst/>
              </a:rPr>
            </a:br>
            <a:r>
              <a:rPr lang="ru-RU" b="1" dirty="0" smtClean="0">
                <a:effectLst/>
              </a:rPr>
              <a:t>(</a:t>
            </a:r>
            <a:r>
              <a:rPr lang="ru-RU" b="1" dirty="0">
                <a:effectLst/>
              </a:rPr>
              <a:t>для составного условия)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768955"/>
              </p:ext>
            </p:extLst>
          </p:nvPr>
        </p:nvGraphicFramePr>
        <p:xfrm>
          <a:off x="251520" y="1700808"/>
          <a:ext cx="8686800" cy="4389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Пример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tx1"/>
                          </a:solidFill>
                          <a:effectLst/>
                        </a:rPr>
                        <a:t>Запись логической связи в языке </a:t>
                      </a: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</a:rPr>
                        <a:t>JAVA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tx1"/>
                          </a:solidFill>
                          <a:effectLst/>
                        </a:rPr>
                        <a:t>Описание смысла логической связи в составном условии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(a&lt;100)&amp;(a&gt;9)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</a:rPr>
                        <a:t>&amp;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и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… 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и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… 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effectLst/>
                        </a:rPr>
                        <a:t>(AND)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(a==0) | (b==0)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|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и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ли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… 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или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… (OR)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!(a&lt;10)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!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chemeClr val="tx1"/>
                          </a:solidFill>
                          <a:effectLst/>
                        </a:rPr>
                        <a:t>не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</a:rPr>
                        <a:t>(a&lt;100)&amp;&amp;(a&gt;9)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&amp;&amp;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"краткое", "быстрое" и</a:t>
                      </a:r>
                      <a:b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short circuit AND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</a:rPr>
                        <a:t>(a==0) || (b==0)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||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"краткое", "быстрое" или</a:t>
                      </a:r>
                      <a:b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short circuit OR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184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Таблица истинности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4464308"/>
              </p:ext>
            </p:extLst>
          </p:nvPr>
        </p:nvGraphicFramePr>
        <p:xfrm>
          <a:off x="179512" y="1484784"/>
          <a:ext cx="8686800" cy="5040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8592"/>
                <a:gridCol w="1603516"/>
                <a:gridCol w="2088232"/>
                <a:gridCol w="3186460"/>
              </a:tblGrid>
              <a:tr h="1680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tx1"/>
                          </a:solidFill>
                          <a:effectLst/>
                        </a:rPr>
                        <a:t>a  &amp; b</a:t>
                      </a:r>
                      <a:endParaRPr lang="ru-RU" sz="3600" b="1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tx1"/>
                          </a:solidFill>
                          <a:effectLst/>
                        </a:rPr>
                        <a:t>a &amp;&amp; b</a:t>
                      </a:r>
                      <a:endParaRPr lang="ru-RU" sz="3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tx1"/>
                          </a:solidFill>
                          <a:effectLst/>
                        </a:rPr>
                        <a:t>a  | b</a:t>
                      </a:r>
                      <a:endParaRPr lang="ru-RU" sz="3600" b="1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tx1"/>
                          </a:solidFill>
                          <a:effectLst/>
                        </a:rPr>
                        <a:t>a || b</a:t>
                      </a:r>
                      <a:endParaRPr lang="ru-RU" sz="3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400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true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true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true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tx1"/>
                          </a:solidFill>
                          <a:effectLst/>
                        </a:rPr>
                        <a:t>true</a:t>
                      </a:r>
                      <a:endParaRPr lang="ru-RU" sz="3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400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false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false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false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false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400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true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false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false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true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400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false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true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tx1"/>
                          </a:solidFill>
                          <a:effectLst/>
                        </a:rPr>
                        <a:t>false</a:t>
                      </a:r>
                      <a:endParaRPr lang="ru-RU" sz="3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true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905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</a:rPr>
              <a:t>Операторы быстрой (краткой) оценки логических выражений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В </a:t>
            </a:r>
            <a:r>
              <a:rPr lang="ru-RU" dirty="0"/>
              <a:t>языке </a:t>
            </a:r>
            <a:r>
              <a:rPr lang="ru-RU" dirty="0" err="1"/>
              <a:t>Java</a:t>
            </a:r>
            <a:r>
              <a:rPr lang="ru-RU" dirty="0"/>
              <a:t> существуют два интересных дополнения к набору логических операторов.</a:t>
            </a:r>
          </a:p>
          <a:p>
            <a:pPr marL="0" indent="0">
              <a:buNone/>
            </a:pPr>
            <a:r>
              <a:rPr lang="ru-RU" dirty="0" smtClean="0"/>
              <a:t>      Это </a:t>
            </a:r>
            <a:r>
              <a:rPr lang="ru-RU" dirty="0"/>
              <a:t>— альтернативные версии операторов AND и OR, служащие для быстрой оценки логических выражений. </a:t>
            </a:r>
          </a:p>
        </p:txBody>
      </p:sp>
    </p:spTree>
    <p:extLst>
      <p:ext uri="{BB962C8B-B14F-4D97-AF65-F5344CB8AC3E}">
        <p14:creationId xmlns:p14="http://schemas.microsoft.com/office/powerpoint/2010/main" val="419831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0"/>
            <a:ext cx="8686800" cy="496855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dirty="0" smtClean="0"/>
              <a:t>Составное </a:t>
            </a:r>
            <a:r>
              <a:rPr lang="ru-RU" sz="3600" dirty="0"/>
              <a:t>условие с </a:t>
            </a:r>
            <a:r>
              <a:rPr lang="ru-RU" sz="3600" b="1" dirty="0"/>
              <a:t>"и… и…" </a:t>
            </a:r>
            <a:r>
              <a:rPr lang="ru-RU" sz="3600" dirty="0"/>
              <a:t>возвращает результат </a:t>
            </a:r>
            <a:r>
              <a:rPr lang="ru-RU" sz="3600" b="1" i="1" dirty="0" err="1"/>
              <a:t>true</a:t>
            </a:r>
            <a:r>
              <a:rPr lang="ru-RU" sz="3600" dirty="0"/>
              <a:t>, если каждое из условий возвращает </a:t>
            </a:r>
            <a:r>
              <a:rPr lang="ru-RU" sz="3600" b="1" i="1" dirty="0" err="1"/>
              <a:t>true</a:t>
            </a:r>
            <a:r>
              <a:rPr lang="ru-RU" sz="3600" dirty="0"/>
              <a:t> – и возвращает результат </a:t>
            </a:r>
            <a:r>
              <a:rPr lang="ru-RU" sz="3600" b="1" i="1" dirty="0" err="1"/>
              <a:t>false</a:t>
            </a:r>
            <a:r>
              <a:rPr lang="ru-RU" sz="3600" i="1" dirty="0"/>
              <a:t>, </a:t>
            </a:r>
            <a:r>
              <a:rPr lang="ru-RU" sz="3600" dirty="0"/>
              <a:t>если хотя бы одно из условий возвращает </a:t>
            </a:r>
            <a:r>
              <a:rPr lang="ru-RU" sz="3600" b="1" i="1" dirty="0" err="1"/>
              <a:t>false</a:t>
            </a:r>
            <a:r>
              <a:rPr lang="ru-RU" sz="3600" dirty="0"/>
              <a:t>. При этом, если уже первое условие возвращает </a:t>
            </a:r>
            <a:r>
              <a:rPr lang="ru-RU" sz="3600" b="1" dirty="0" err="1"/>
              <a:t>false</a:t>
            </a:r>
            <a:r>
              <a:rPr lang="ru-RU" sz="3600" dirty="0"/>
              <a:t>, нет </a:t>
            </a:r>
            <a:r>
              <a:rPr lang="ru-RU" sz="3600" dirty="0" smtClean="0"/>
              <a:t>никакой</a:t>
            </a:r>
            <a:r>
              <a:rPr lang="en-US" sz="3600" smtClean="0"/>
              <a:t> </a:t>
            </a:r>
            <a:r>
              <a:rPr lang="ru-RU" sz="3600" smtClean="0"/>
              <a:t>необходимости </a:t>
            </a:r>
            <a:r>
              <a:rPr lang="ru-RU" sz="3600" dirty="0"/>
              <a:t>проверять второе условие – ведь все равно в результате будет возвращено </a:t>
            </a:r>
            <a:r>
              <a:rPr lang="ru-RU" sz="3600" b="1" dirty="0" err="1"/>
              <a:t>false</a:t>
            </a:r>
            <a:r>
              <a:rPr lang="ru-RU" sz="3600" dirty="0"/>
              <a:t>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4725144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По </a:t>
            </a:r>
            <a:r>
              <a:rPr lang="ru-RU" sz="2800" dirty="0"/>
              <a:t>такой "краткой", "быстрой" схеме и работает оператор </a:t>
            </a:r>
            <a:r>
              <a:rPr lang="ru-RU" sz="2800" b="1" dirty="0"/>
              <a:t>&amp;&amp;</a:t>
            </a:r>
            <a:r>
              <a:rPr lang="ru-RU" sz="2800" dirty="0"/>
              <a:t>: если первое условие возвращает </a:t>
            </a:r>
            <a:r>
              <a:rPr lang="ru-RU" sz="2800" dirty="0" err="1"/>
              <a:t>false</a:t>
            </a:r>
            <a:r>
              <a:rPr lang="ru-RU" sz="2800" dirty="0"/>
              <a:t>, то значение второго условия на общий результат не влияет — он все равно же всегда будет равен </a:t>
            </a:r>
            <a:r>
              <a:rPr lang="ru-RU" sz="2800" dirty="0" err="1"/>
              <a:t>false</a:t>
            </a:r>
            <a:r>
              <a:rPr lang="ru-RU" sz="28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65019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/>
              <a:t>Оператор || 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400" dirty="0"/>
              <a:t>если первое условие возвращает значение </a:t>
            </a:r>
            <a:r>
              <a:rPr lang="ru-RU" sz="5400" b="1" i="1" dirty="0" err="1"/>
              <a:t>true</a:t>
            </a:r>
            <a:r>
              <a:rPr lang="ru-RU" sz="4400" dirty="0"/>
              <a:t>, то независимо от того, что возвращает второе условие, общим результатом все равно же будет величина </a:t>
            </a:r>
            <a:r>
              <a:rPr lang="ru-RU" sz="5400" b="1" i="1" dirty="0" err="1"/>
              <a:t>true</a:t>
            </a:r>
            <a:r>
              <a:rPr lang="ru-RU" sz="4400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349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2"/>
            <a:ext cx="86868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/>
              <a:t>Если вы в используете операторы </a:t>
            </a:r>
            <a:r>
              <a:rPr lang="ru-RU" sz="4400" b="1" dirty="0"/>
              <a:t>&amp;&amp;</a:t>
            </a:r>
            <a:r>
              <a:rPr lang="ru-RU" sz="4000" dirty="0"/>
              <a:t> и </a:t>
            </a:r>
            <a:r>
              <a:rPr lang="ru-RU" sz="4800" b="1" dirty="0"/>
              <a:t>||</a:t>
            </a:r>
            <a:r>
              <a:rPr lang="ru-RU" sz="4000" dirty="0"/>
              <a:t> вместо обычных форм </a:t>
            </a:r>
            <a:r>
              <a:rPr lang="ru-RU" sz="5400" b="1" dirty="0"/>
              <a:t>&amp;</a:t>
            </a:r>
            <a:r>
              <a:rPr lang="ru-RU" sz="4000" dirty="0"/>
              <a:t> и </a:t>
            </a:r>
            <a:r>
              <a:rPr lang="ru-RU" sz="4800" b="1" dirty="0"/>
              <a:t>|</a:t>
            </a:r>
            <a:r>
              <a:rPr lang="ru-RU" sz="4000" dirty="0"/>
              <a:t>, то </a:t>
            </a:r>
            <a:r>
              <a:rPr lang="ru-RU" sz="4000" dirty="0" err="1"/>
              <a:t>Java</a:t>
            </a:r>
            <a:r>
              <a:rPr lang="ru-RU" sz="4000" dirty="0"/>
              <a:t> не производит оценку </a:t>
            </a:r>
            <a:r>
              <a:rPr lang="ru-RU" sz="4000" b="1" u="sng" dirty="0"/>
              <a:t>правого</a:t>
            </a:r>
            <a:r>
              <a:rPr lang="ru-RU" sz="4000" dirty="0"/>
              <a:t> (стоящего после знака логической связи) выражения, если ответ ясен из значения левого (стоящего перед знаком логической связи) выражения.</a:t>
            </a:r>
          </a:p>
        </p:txBody>
      </p:sp>
    </p:spTree>
    <p:extLst>
      <p:ext uri="{BB962C8B-B14F-4D97-AF65-F5344CB8AC3E}">
        <p14:creationId xmlns:p14="http://schemas.microsoft.com/office/powerpoint/2010/main" val="39708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686800" cy="576064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7.	Какие из приведенных строк содержат ошибки?</a:t>
            </a:r>
          </a:p>
          <a:p>
            <a:pPr>
              <a:buFont typeface="Wingdings" pitchFamily="2" charset="2"/>
              <a:buChar char="Ø"/>
            </a:pPr>
            <a:r>
              <a:rPr lang="en-US" sz="4400" dirty="0"/>
              <a:t>If a&gt;b  Sin(x) + 0.1;</a:t>
            </a:r>
          </a:p>
          <a:p>
            <a:pPr>
              <a:buFont typeface="Wingdings" pitchFamily="2" charset="2"/>
              <a:buChar char="Ø"/>
            </a:pPr>
            <a:r>
              <a:rPr lang="en-US" sz="4400" dirty="0"/>
              <a:t>If c=&lt;b  </a:t>
            </a:r>
            <a:r>
              <a:rPr lang="en-US" sz="4400" dirty="0" err="1"/>
              <a:t>System.out.println</a:t>
            </a:r>
            <a:r>
              <a:rPr lang="en-US" sz="4400" dirty="0"/>
              <a:t> ("Yes");</a:t>
            </a:r>
          </a:p>
          <a:p>
            <a:pPr>
              <a:buFont typeface="Wingdings" pitchFamily="2" charset="2"/>
              <a:buChar char="Ø"/>
            </a:pPr>
            <a:r>
              <a:rPr lang="en-US" sz="4400" dirty="0"/>
              <a:t>If c &gt;b  c=</a:t>
            </a:r>
            <a:r>
              <a:rPr lang="en-US" sz="4400" dirty="0" err="1"/>
              <a:t>System.out.println</a:t>
            </a:r>
            <a:r>
              <a:rPr lang="en-US" sz="4400" dirty="0"/>
              <a:t> ("Yes");</a:t>
            </a:r>
          </a:p>
          <a:p>
            <a:pPr>
              <a:buFont typeface="Wingdings" pitchFamily="2" charset="2"/>
              <a:buChar char="Ø"/>
            </a:pPr>
            <a:r>
              <a:rPr lang="en-US" sz="4400" dirty="0"/>
              <a:t>If c&gt;0 </a:t>
            </a:r>
            <a:r>
              <a:rPr lang="en-US" sz="4400" dirty="0" err="1"/>
              <a:t>System.out.println</a:t>
            </a:r>
            <a:r>
              <a:rPr lang="en-US" sz="4400" dirty="0"/>
              <a:t> ("Yes"); &amp; w </a:t>
            </a:r>
            <a:r>
              <a:rPr lang="en-US" sz="4400" dirty="0" smtClean="0"/>
              <a:t>= </a:t>
            </a:r>
            <a:r>
              <a:rPr lang="en-US" sz="4400" dirty="0"/>
              <a:t>10;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773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86868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Составное </a:t>
            </a:r>
            <a:r>
              <a:rPr lang="ru-RU" dirty="0"/>
              <a:t>выражение </a:t>
            </a:r>
            <a:r>
              <a:rPr lang="ru-RU" b="1" dirty="0"/>
              <a:t>обязательно</a:t>
            </a:r>
            <a:r>
              <a:rPr lang="ru-RU" dirty="0"/>
              <a:t> должно быть заключено в круглые </a:t>
            </a:r>
            <a:r>
              <a:rPr lang="ru-RU" dirty="0" smtClean="0"/>
              <a:t>скобки.</a:t>
            </a:r>
          </a:p>
          <a:p>
            <a:pPr marL="0" indent="0">
              <a:buNone/>
            </a:pPr>
            <a:r>
              <a:rPr lang="en-US" dirty="0" smtClean="0"/>
              <a:t>If </a:t>
            </a:r>
            <a:r>
              <a:rPr lang="en-US" dirty="0" smtClean="0"/>
              <a:t>(b!=0 &amp;&amp; a/b&gt;1) </a:t>
            </a:r>
            <a:r>
              <a:rPr lang="en-US" dirty="0" err="1" smtClean="0"/>
              <a:t>System.out.print</a:t>
            </a:r>
            <a:r>
              <a:rPr lang="en-US" dirty="0" smtClean="0"/>
              <a:t>(“a&gt;b”)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If </a:t>
            </a:r>
            <a:r>
              <a:rPr lang="en-US" dirty="0" smtClean="0"/>
              <a:t>(</a:t>
            </a:r>
            <a:r>
              <a:rPr lang="en-US" dirty="0"/>
              <a:t>b!=0 </a:t>
            </a:r>
            <a:r>
              <a:rPr lang="en-US" dirty="0" smtClean="0"/>
              <a:t>&amp; </a:t>
            </a:r>
            <a:r>
              <a:rPr lang="en-US" dirty="0"/>
              <a:t>a/b&gt;1) </a:t>
            </a:r>
            <a:r>
              <a:rPr lang="en-US" dirty="0" err="1"/>
              <a:t>System.out.print</a:t>
            </a:r>
            <a:r>
              <a:rPr lang="en-US" dirty="0"/>
              <a:t>(“a&gt;b”)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Внутренние </a:t>
            </a:r>
            <a:r>
              <a:rPr lang="ru-RU" dirty="0"/>
              <a:t>логические выражения (условия), входящие в его состав, можно и не заключать в скобки (каждое по отдельности), а можно и заключать.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859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/>
              <a:t>Наиболее распространенные проверки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7083662"/>
              </p:ext>
            </p:extLst>
          </p:nvPr>
        </p:nvGraphicFramePr>
        <p:xfrm>
          <a:off x="323528" y="1412776"/>
          <a:ext cx="8568952" cy="51125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30149"/>
                <a:gridCol w="4138803"/>
              </a:tblGrid>
              <a:tr h="7865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if (x&gt;0)…if (x&lt;0)…</a:t>
                      </a:r>
                      <a:b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if (x&gt;=0)… </a:t>
                      </a:r>
                      <a:r>
                        <a:rPr lang="he-IL" sz="2000" dirty="0">
                          <a:solidFill>
                            <a:schemeClr val="tx1"/>
                          </a:solidFill>
                          <a:effectLst/>
                        </a:rPr>
                        <a:t>או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 if (x&gt;0 || x==0)...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 – положительное,  отрицательное, неотрицательное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7865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if (x&gt;9 &amp;&amp; x&lt;100)…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Целое число х –двузначное положительное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93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if (x&gt;-10 &amp;&amp; x&lt;10)…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Целое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число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 x -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однозначное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93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if (x %2==0)…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Целое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число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 x -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четное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93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if (x %10==y)…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 равно последней цифре в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93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if (x/10 %10==y)…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 равно числу десятков  в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7865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if (x&lt;=y &amp;&amp; y&lt;=z)…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z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 – упорядочены по возрастанию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93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if (x % y ==0)…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 делится на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 без остатка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7865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if (x==(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int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) x)…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У вещественного числа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 нет десятичной части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59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523528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Задание 9.6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686800" cy="173082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	</a:t>
            </a:r>
            <a:r>
              <a:rPr lang="ru-RU" sz="3600" b="1" dirty="0" smtClean="0"/>
              <a:t>Напишите </a:t>
            </a:r>
            <a:r>
              <a:rPr lang="ru-RU" sz="3600" b="1" dirty="0"/>
              <a:t>класс, который принимает с клавиатуры три положительных числа и проверяет, могут  ли они являться длинами сторон треугольника. </a:t>
            </a:r>
            <a:endParaRPr lang="ru-RU" sz="3600" b="1" dirty="0" smtClean="0"/>
          </a:p>
          <a:p>
            <a:pPr marL="0" indent="0">
              <a:buNone/>
            </a:pPr>
            <a:r>
              <a:rPr lang="ru-RU" sz="3600" b="1" dirty="0" smtClean="0"/>
              <a:t>По </a:t>
            </a:r>
            <a:r>
              <a:rPr lang="ru-RU" sz="3600" b="1" dirty="0"/>
              <a:t>результатам проверки следует вывести на экран соответствующее текстовое сообщение. 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08920"/>
            <a:ext cx="91440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Задание 9.7</a:t>
            </a:r>
            <a:r>
              <a:rPr lang="ru-RU" sz="2400" b="1" dirty="0"/>
              <a:t>	</a:t>
            </a:r>
          </a:p>
          <a:p>
            <a:r>
              <a:rPr lang="ru-RU" sz="2400" b="1" dirty="0"/>
              <a:t>Напишите класс, который принимает с клавиатуры два числа, которые должны быть значениями двух углов в треугольнике. Класс должен определять, о каком из следующих типов треугольников идет речь: остроугольный, тупоугольный, прямоугольный, равнобедренный, равносторонний (возможно, что треугольник относится сразу к двум типам). В случае если введенные с клавиатуры данные (или хотя бы одно из них) не могут быть углами треугольника – следует вывести на экран сообщение </a:t>
            </a:r>
            <a:r>
              <a:rPr lang="ru-RU" sz="2400" b="1" i="1" dirty="0"/>
              <a:t>Ошибочные данные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517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220" y="116632"/>
            <a:ext cx="9036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Задание 9.4	</a:t>
            </a:r>
          </a:p>
          <a:p>
            <a:r>
              <a:rPr lang="ru-RU" sz="2400" dirty="0"/>
              <a:t>"Красивое" число – это целое число между 40 и 100 (включительно).</a:t>
            </a:r>
          </a:p>
          <a:p>
            <a:r>
              <a:rPr lang="ru-RU" sz="2400" dirty="0"/>
              <a:t>Цель следующих четырех фрагментов – проверка, является ли целое число </a:t>
            </a:r>
            <a:r>
              <a:rPr lang="ru-RU" sz="2400" dirty="0" err="1"/>
              <a:t>number</a:t>
            </a:r>
            <a:r>
              <a:rPr lang="ru-RU" sz="2400" dirty="0"/>
              <a:t> "красивым".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101959"/>
            <a:ext cx="4392488" cy="1015663"/>
          </a:xfrm>
          <a:prstGeom prst="rect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hlinkClick r:id="rId2" action="ppaction://hlinkfile"/>
              </a:rPr>
              <a:t>1.  </a:t>
            </a:r>
            <a:r>
              <a:rPr lang="en-US" sz="2000" b="1" dirty="0" smtClean="0"/>
              <a:t>if </a:t>
            </a:r>
            <a:r>
              <a:rPr lang="en-US" sz="2000" b="1" dirty="0"/>
              <a:t>(number&gt;=40 || number&lt;=100)</a:t>
            </a:r>
            <a:endParaRPr lang="ru-RU" sz="2000" b="1" dirty="0"/>
          </a:p>
          <a:p>
            <a:r>
              <a:rPr lang="en-US" sz="2000" b="1" dirty="0" err="1"/>
              <a:t>System.out.println</a:t>
            </a:r>
            <a:r>
              <a:rPr lang="en-US" sz="2000" b="1" dirty="0"/>
              <a:t>("</a:t>
            </a:r>
            <a:r>
              <a:rPr lang="ru-RU" sz="2000" b="1" dirty="0"/>
              <a:t>Да</a:t>
            </a:r>
            <a:r>
              <a:rPr lang="en-US" sz="2000" b="1" dirty="0"/>
              <a:t>");</a:t>
            </a:r>
            <a:endParaRPr lang="ru-RU" sz="2000" b="1" dirty="0"/>
          </a:p>
          <a:p>
            <a:r>
              <a:rPr lang="en-US" sz="2000" b="1" dirty="0"/>
              <a:t>   	else </a:t>
            </a:r>
            <a:r>
              <a:rPr lang="en-US" sz="2000" b="1" dirty="0" err="1"/>
              <a:t>System.out.println</a:t>
            </a:r>
            <a:r>
              <a:rPr lang="en-US" sz="2000" b="1" dirty="0"/>
              <a:t> ("</a:t>
            </a:r>
            <a:r>
              <a:rPr lang="ru-RU" sz="2000" b="1" dirty="0"/>
              <a:t>Нет</a:t>
            </a:r>
            <a:r>
              <a:rPr lang="en-US" sz="2000" b="1" dirty="0"/>
              <a:t>"); 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36468" y="3284984"/>
            <a:ext cx="4400028" cy="1015663"/>
          </a:xfrm>
          <a:prstGeom prst="rect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>
                <a:hlinkClick r:id="rId3" action="ppaction://hlinkfile"/>
              </a:rPr>
              <a:t>2</a:t>
            </a:r>
            <a:r>
              <a:rPr lang="en-US" sz="2000" b="1" dirty="0" smtClean="0">
                <a:hlinkClick r:id="rId3" action="ppaction://hlinkfile"/>
              </a:rPr>
              <a:t>.</a:t>
            </a:r>
            <a:r>
              <a:rPr lang="ru-RU" sz="2000" b="1" dirty="0" smtClean="0">
                <a:hlinkClick r:id="rId3" action="ppaction://hlinkfile"/>
              </a:rPr>
              <a:t>  </a:t>
            </a:r>
            <a:r>
              <a:rPr lang="en-US" sz="2000" b="1" dirty="0" smtClean="0"/>
              <a:t>if </a:t>
            </a:r>
            <a:r>
              <a:rPr lang="en-US" sz="2000" b="1" dirty="0"/>
              <a:t>(number&gt;=40 &amp;&amp; number&lt;=100)</a:t>
            </a:r>
            <a:endParaRPr lang="ru-RU" sz="2000" b="1" dirty="0"/>
          </a:p>
          <a:p>
            <a:r>
              <a:rPr lang="en-US" sz="2000" b="1" dirty="0" err="1"/>
              <a:t>System.out.println</a:t>
            </a:r>
            <a:r>
              <a:rPr lang="en-US" sz="2000" b="1" dirty="0"/>
              <a:t> ("</a:t>
            </a:r>
            <a:r>
              <a:rPr lang="ru-RU" sz="2000" b="1" dirty="0"/>
              <a:t>Да</a:t>
            </a:r>
            <a:r>
              <a:rPr lang="en-US" sz="2000" b="1" dirty="0"/>
              <a:t>");</a:t>
            </a:r>
            <a:endParaRPr lang="ru-RU" sz="2000" b="1" dirty="0"/>
          </a:p>
          <a:p>
            <a:r>
              <a:rPr lang="en-US" sz="2000" b="1" dirty="0"/>
              <a:t>	else </a:t>
            </a:r>
            <a:r>
              <a:rPr lang="en-US" sz="2000" b="1" dirty="0" err="1"/>
              <a:t>System.out.println</a:t>
            </a:r>
            <a:r>
              <a:rPr lang="en-US" sz="2000" b="1" dirty="0"/>
              <a:t> ("</a:t>
            </a:r>
            <a:r>
              <a:rPr lang="ru-RU" sz="2000" b="1" dirty="0"/>
              <a:t>Нет</a:t>
            </a:r>
            <a:r>
              <a:rPr lang="en-US" sz="2000" b="1" dirty="0"/>
              <a:t>");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4216" y="4509120"/>
            <a:ext cx="4401244" cy="1015663"/>
          </a:xfrm>
          <a:prstGeom prst="rect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>
                <a:hlinkClick r:id="rId4" action="ppaction://hlinkfile"/>
              </a:rPr>
              <a:t>3</a:t>
            </a:r>
            <a:r>
              <a:rPr lang="en-US" sz="2000" b="1" dirty="0" smtClean="0">
                <a:hlinkClick r:id="rId4" action="ppaction://hlinkfile"/>
              </a:rPr>
              <a:t>.</a:t>
            </a:r>
            <a:r>
              <a:rPr lang="ru-RU" sz="2000" b="1" dirty="0" smtClean="0">
                <a:hlinkClick r:id="rId4" action="ppaction://hlinkfile"/>
              </a:rPr>
              <a:t> </a:t>
            </a:r>
            <a:r>
              <a:rPr lang="en-US" sz="2000" b="1" dirty="0" smtClean="0"/>
              <a:t>if </a:t>
            </a:r>
            <a:r>
              <a:rPr lang="en-US" sz="2000" b="1" dirty="0"/>
              <a:t>(number&lt;40 &amp;&amp; number&gt;100) </a:t>
            </a:r>
            <a:endParaRPr lang="ru-RU" sz="2000" b="1" dirty="0"/>
          </a:p>
          <a:p>
            <a:r>
              <a:rPr lang="en-US" sz="2000" b="1" dirty="0" err="1"/>
              <a:t>System.out.println</a:t>
            </a:r>
            <a:r>
              <a:rPr lang="en-US" sz="2000" b="1" dirty="0"/>
              <a:t> ("</a:t>
            </a:r>
            <a:r>
              <a:rPr lang="ru-RU" sz="2000" b="1" dirty="0"/>
              <a:t>Нет</a:t>
            </a:r>
            <a:r>
              <a:rPr lang="en-US" sz="2000" b="1" dirty="0"/>
              <a:t>");</a:t>
            </a:r>
            <a:endParaRPr lang="ru-RU" sz="2000" b="1" dirty="0"/>
          </a:p>
          <a:p>
            <a:r>
              <a:rPr lang="en-US" sz="2000" b="1" dirty="0"/>
              <a:t>else </a:t>
            </a:r>
            <a:r>
              <a:rPr lang="en-US" sz="2000" b="1" dirty="0" err="1"/>
              <a:t>System.out.println</a:t>
            </a:r>
            <a:r>
              <a:rPr lang="en-US" sz="2000" b="1" dirty="0"/>
              <a:t> ("</a:t>
            </a:r>
            <a:r>
              <a:rPr lang="ru-RU" sz="2000" b="1" dirty="0"/>
              <a:t>Да</a:t>
            </a:r>
            <a:r>
              <a:rPr lang="en-US" sz="2000" b="1" dirty="0"/>
              <a:t>");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75460" y="5733256"/>
            <a:ext cx="4361036" cy="1015663"/>
          </a:xfrm>
          <a:prstGeom prst="rect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>
                <a:hlinkClick r:id="rId5" action="ppaction://hlinkfile"/>
              </a:rPr>
              <a:t>4</a:t>
            </a:r>
            <a:r>
              <a:rPr lang="en-US" sz="2000" b="1" dirty="0" smtClean="0">
                <a:hlinkClick r:id="rId5" action="ppaction://hlinkfile"/>
              </a:rPr>
              <a:t>.</a:t>
            </a:r>
            <a:r>
              <a:rPr lang="ru-RU" sz="2000" b="1" dirty="0" smtClean="0">
                <a:hlinkClick r:id="rId5" action="ppaction://hlinkfile"/>
              </a:rPr>
              <a:t> </a:t>
            </a:r>
            <a:r>
              <a:rPr lang="en-US" sz="2000" b="1" dirty="0" smtClean="0"/>
              <a:t>if </a:t>
            </a:r>
            <a:r>
              <a:rPr lang="en-US" sz="2000" b="1" dirty="0"/>
              <a:t>(number&gt;39 &amp;&amp; number&lt;101) </a:t>
            </a:r>
            <a:endParaRPr lang="ru-RU" sz="2000" b="1" dirty="0"/>
          </a:p>
          <a:p>
            <a:r>
              <a:rPr lang="en-US" sz="2000" b="1" dirty="0" err="1"/>
              <a:t>System.out.println</a:t>
            </a:r>
            <a:r>
              <a:rPr lang="en-US" sz="2000" b="1" dirty="0"/>
              <a:t> ("</a:t>
            </a:r>
            <a:r>
              <a:rPr lang="ru-RU" sz="2000" b="1" dirty="0"/>
              <a:t>Да</a:t>
            </a:r>
            <a:r>
              <a:rPr lang="en-US" sz="2000" b="1" dirty="0"/>
              <a:t>");</a:t>
            </a:r>
            <a:endParaRPr lang="ru-RU" sz="2000" b="1" dirty="0"/>
          </a:p>
          <a:p>
            <a:r>
              <a:rPr lang="ru-RU" sz="2000" b="1" dirty="0" err="1"/>
              <a:t>System.out.println</a:t>
            </a:r>
            <a:r>
              <a:rPr lang="ru-RU" sz="2000" b="1" dirty="0"/>
              <a:t> ("Нет");</a:t>
            </a:r>
          </a:p>
        </p:txBody>
      </p:sp>
    </p:spTree>
    <p:extLst>
      <p:ext uri="{BB962C8B-B14F-4D97-AF65-F5344CB8AC3E}">
        <p14:creationId xmlns:p14="http://schemas.microsoft.com/office/powerpoint/2010/main" val="147681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Вопросы для закрепления: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1.</a:t>
            </a:r>
            <a:r>
              <a:rPr lang="ru-RU" b="1" dirty="0"/>
              <a:t>	Для решения каких задач используются условные операторы со сложным условием?</a:t>
            </a:r>
          </a:p>
          <a:p>
            <a:pPr marL="0" indent="0">
              <a:buNone/>
            </a:pPr>
            <a:r>
              <a:rPr lang="ru-RU" i="1" dirty="0" smtClean="0"/>
              <a:t>2.</a:t>
            </a:r>
            <a:r>
              <a:rPr lang="ru-RU" i="1" dirty="0"/>
              <a:t>	Смысл операторов быстрой (краткой) оценки логических выражений?</a:t>
            </a:r>
          </a:p>
          <a:p>
            <a:pPr marL="0" indent="0">
              <a:buNone/>
            </a:pPr>
            <a:r>
              <a:rPr lang="ru-RU" b="1" dirty="0" smtClean="0"/>
              <a:t>3.</a:t>
            </a:r>
            <a:r>
              <a:rPr lang="ru-RU" b="1" dirty="0"/>
              <a:t>	Отличие оператора &amp;&amp; от оператора ||?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552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3600" b="1" dirty="0" smtClean="0"/>
              <a:t>Учебник Компьютерные науки. Язык </a:t>
            </a:r>
            <a:r>
              <a:rPr lang="en-US" sz="3600" b="1" dirty="0" smtClean="0"/>
              <a:t>Java</a:t>
            </a:r>
            <a:r>
              <a:rPr lang="ru-RU" sz="3600" b="1" dirty="0" smtClean="0"/>
              <a:t>. – раздел 12 </a:t>
            </a:r>
            <a:r>
              <a:rPr lang="ru-RU" sz="3600" b="1" dirty="0" err="1" smtClean="0"/>
              <a:t>стр</a:t>
            </a:r>
            <a:r>
              <a:rPr lang="ru-RU" sz="3600" b="1" dirty="0" smtClean="0"/>
              <a:t> 54-57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b="1" dirty="0" smtClean="0"/>
              <a:t>Задание 9.9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b="1" dirty="0" smtClean="0"/>
              <a:t>Задание 9.10</a:t>
            </a:r>
            <a:endParaRPr lang="ru-RU" sz="3600" b="1" dirty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3029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0"/>
            <a:ext cx="3024336" cy="69269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Дан класс: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548680"/>
            <a:ext cx="5328592" cy="6048672"/>
          </a:xfrm>
        </p:spPr>
        <p:txBody>
          <a:bodyPr>
            <a:noAutofit/>
          </a:bodyPr>
          <a:lstStyle/>
          <a:p>
            <a:pPr algn="l"/>
            <a:r>
              <a:rPr lang="en-US" sz="1600" b="1" dirty="0">
                <a:solidFill>
                  <a:schemeClr val="tx1"/>
                </a:solidFill>
              </a:rPr>
              <a:t>import </a:t>
            </a:r>
            <a:r>
              <a:rPr lang="en-US" sz="1600" b="1" dirty="0" err="1">
                <a:solidFill>
                  <a:schemeClr val="tx1"/>
                </a:solidFill>
              </a:rPr>
              <a:t>java.util</a:t>
            </a:r>
            <a:r>
              <a:rPr lang="en-US" sz="1600" b="1" dirty="0">
                <a:solidFill>
                  <a:schemeClr val="tx1"/>
                </a:solidFill>
              </a:rPr>
              <a:t>.*;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class primer1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{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static Scanner </a:t>
            </a:r>
            <a:r>
              <a:rPr lang="en-US" sz="1600" b="1" i="1" dirty="0">
                <a:solidFill>
                  <a:schemeClr val="tx1"/>
                </a:solidFill>
              </a:rPr>
              <a:t>reader =  new Scanner(System.in);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public static void main(String[] </a:t>
            </a:r>
            <a:r>
              <a:rPr lang="en-US" sz="1600" b="1" dirty="0" err="1">
                <a:solidFill>
                  <a:schemeClr val="tx1"/>
                </a:solidFill>
              </a:rPr>
              <a:t>args</a:t>
            </a:r>
            <a:r>
              <a:rPr lang="en-US" sz="16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{</a:t>
            </a:r>
          </a:p>
          <a:p>
            <a:pPr algn="l"/>
            <a:r>
              <a:rPr lang="en-US" sz="1600" b="1" dirty="0" err="1" smtClean="0">
                <a:solidFill>
                  <a:schemeClr val="tx1"/>
                </a:solidFill>
              </a:rPr>
              <a:t>System.</a:t>
            </a:r>
            <a:r>
              <a:rPr lang="en-US" sz="1600" b="1" i="1" dirty="0" err="1" smtClean="0">
                <a:solidFill>
                  <a:schemeClr val="tx1"/>
                </a:solidFill>
              </a:rPr>
              <a:t>out.print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r>
              <a:rPr lang="en-US" sz="1600" b="1" i="1" dirty="0" smtClean="0">
                <a:solidFill>
                  <a:schemeClr val="tx1"/>
                </a:solidFill>
              </a:rPr>
              <a:t>("</a:t>
            </a:r>
            <a:r>
              <a:rPr lang="ru-RU" sz="1600" b="1" i="1" dirty="0">
                <a:solidFill>
                  <a:schemeClr val="tx1"/>
                </a:solidFill>
              </a:rPr>
              <a:t>Введи целое число=");</a:t>
            </a:r>
          </a:p>
          <a:p>
            <a:pPr algn="l"/>
            <a:r>
              <a:rPr lang="en-US" sz="1600" b="1" dirty="0" err="1">
                <a:solidFill>
                  <a:schemeClr val="tx1"/>
                </a:solidFill>
              </a:rPr>
              <a:t>int</a:t>
            </a:r>
            <a:r>
              <a:rPr lang="en-US" sz="1600" b="1" dirty="0">
                <a:solidFill>
                  <a:schemeClr val="tx1"/>
                </a:solidFill>
              </a:rPr>
              <a:t> a=</a:t>
            </a:r>
            <a:r>
              <a:rPr lang="en-US" sz="1600" b="1" i="1" dirty="0" err="1">
                <a:solidFill>
                  <a:schemeClr val="tx1"/>
                </a:solidFill>
              </a:rPr>
              <a:t>reader.nextInt</a:t>
            </a:r>
            <a:r>
              <a:rPr lang="en-US" sz="1600" b="1" i="1" dirty="0">
                <a:solidFill>
                  <a:schemeClr val="tx1"/>
                </a:solidFill>
              </a:rPr>
              <a:t>();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if (a%2==0)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{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>
                <a:solidFill>
                  <a:schemeClr val="tx1"/>
                </a:solidFill>
              </a:rPr>
              <a:t>a++;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err="1" smtClean="0">
                <a:solidFill>
                  <a:schemeClr val="tx1"/>
                </a:solidFill>
              </a:rPr>
              <a:t>System.</a:t>
            </a:r>
            <a:r>
              <a:rPr lang="en-US" sz="1600" b="1" i="1" dirty="0" err="1" smtClean="0">
                <a:solidFill>
                  <a:schemeClr val="tx1"/>
                </a:solidFill>
              </a:rPr>
              <a:t>out.println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r>
              <a:rPr lang="en-US" sz="1600" b="1" i="1" dirty="0" smtClean="0">
                <a:solidFill>
                  <a:schemeClr val="tx1"/>
                </a:solidFill>
              </a:rPr>
              <a:t>("</a:t>
            </a:r>
            <a:r>
              <a:rPr lang="en-US" sz="1600" b="1" i="1" dirty="0">
                <a:solidFill>
                  <a:schemeClr val="tx1"/>
                </a:solidFill>
              </a:rPr>
              <a:t>Yes</a:t>
            </a:r>
            <a:r>
              <a:rPr lang="en-US" sz="1600" b="1" i="1" dirty="0" smtClean="0">
                <a:solidFill>
                  <a:schemeClr val="tx1"/>
                </a:solidFill>
              </a:rPr>
              <a:t>");</a:t>
            </a:r>
            <a:endParaRPr lang="ru-RU" sz="1600" b="1" i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i="1" dirty="0" smtClean="0">
                <a:solidFill>
                  <a:schemeClr val="tx1"/>
                </a:solidFill>
              </a:rPr>
              <a:t>}</a:t>
            </a:r>
            <a:endParaRPr lang="en-US" sz="1600" b="1" i="1" dirty="0">
              <a:solidFill>
                <a:schemeClr val="tx1"/>
              </a:solidFill>
            </a:endParaRP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else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{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a-</a:t>
            </a:r>
            <a:r>
              <a:rPr lang="en-US" sz="1600" b="1" dirty="0">
                <a:solidFill>
                  <a:schemeClr val="tx1"/>
                </a:solidFill>
              </a:rPr>
              <a:t>-;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err="1" smtClean="0">
                <a:solidFill>
                  <a:schemeClr val="tx1"/>
                </a:solidFill>
              </a:rPr>
              <a:t>System.</a:t>
            </a:r>
            <a:r>
              <a:rPr lang="en-US" sz="1600" b="1" i="1" dirty="0" err="1" smtClean="0">
                <a:solidFill>
                  <a:schemeClr val="tx1"/>
                </a:solidFill>
              </a:rPr>
              <a:t>out.println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r>
              <a:rPr lang="en-US" sz="1600" b="1" i="1" dirty="0" smtClean="0">
                <a:solidFill>
                  <a:schemeClr val="tx1"/>
                </a:solidFill>
              </a:rPr>
              <a:t>("</a:t>
            </a:r>
            <a:r>
              <a:rPr lang="en-US" sz="1600" b="1" i="1" dirty="0">
                <a:solidFill>
                  <a:schemeClr val="tx1"/>
                </a:solidFill>
              </a:rPr>
              <a:t>No");}</a:t>
            </a:r>
          </a:p>
          <a:p>
            <a:pPr algn="l"/>
            <a:r>
              <a:rPr lang="en-US" sz="1600" b="1" dirty="0" err="1" smtClean="0">
                <a:solidFill>
                  <a:schemeClr val="tx1"/>
                </a:solidFill>
              </a:rPr>
              <a:t>System.</a:t>
            </a:r>
            <a:r>
              <a:rPr lang="en-US" sz="1600" b="1" i="1" dirty="0" err="1" smtClean="0">
                <a:solidFill>
                  <a:schemeClr val="tx1"/>
                </a:solidFill>
              </a:rPr>
              <a:t>out.println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r>
              <a:rPr lang="en-US" sz="1600" b="1" i="1" dirty="0" smtClean="0">
                <a:solidFill>
                  <a:schemeClr val="tx1"/>
                </a:solidFill>
              </a:rPr>
              <a:t>(</a:t>
            </a:r>
            <a:r>
              <a:rPr lang="en-US" sz="1600" b="1" i="1" dirty="0">
                <a:solidFill>
                  <a:schemeClr val="tx1"/>
                </a:solidFill>
              </a:rPr>
              <a:t>a);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}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23036" y="908720"/>
            <a:ext cx="35283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1. Какое сообщение будет выводиться на экран, если с клавиатуры введено значение 6?</a:t>
            </a:r>
          </a:p>
        </p:txBody>
      </p:sp>
    </p:spTree>
    <p:extLst>
      <p:ext uri="{BB962C8B-B14F-4D97-AF65-F5344CB8AC3E}">
        <p14:creationId xmlns:p14="http://schemas.microsoft.com/office/powerpoint/2010/main" val="295617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9" t="11739" r="24085" b="42303"/>
          <a:stretch/>
        </p:blipFill>
        <p:spPr bwMode="auto">
          <a:xfrm>
            <a:off x="-1" y="0"/>
            <a:ext cx="8981363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731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848872" cy="3600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Дан класс: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548680"/>
            <a:ext cx="5328592" cy="6048672"/>
          </a:xfrm>
        </p:spPr>
        <p:txBody>
          <a:bodyPr>
            <a:noAutofit/>
          </a:bodyPr>
          <a:lstStyle/>
          <a:p>
            <a:pPr algn="l"/>
            <a:r>
              <a:rPr lang="en-US" sz="1600" b="1" dirty="0">
                <a:solidFill>
                  <a:schemeClr val="tx1"/>
                </a:solidFill>
              </a:rPr>
              <a:t>import </a:t>
            </a:r>
            <a:r>
              <a:rPr lang="en-US" sz="1600" b="1" dirty="0" err="1">
                <a:solidFill>
                  <a:schemeClr val="tx1"/>
                </a:solidFill>
              </a:rPr>
              <a:t>java.util</a:t>
            </a:r>
            <a:r>
              <a:rPr lang="en-US" sz="1600" b="1" dirty="0">
                <a:solidFill>
                  <a:schemeClr val="tx1"/>
                </a:solidFill>
              </a:rPr>
              <a:t>.*;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class primer1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{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static Scanner </a:t>
            </a:r>
            <a:r>
              <a:rPr lang="en-US" sz="1600" b="1" i="1" dirty="0">
                <a:solidFill>
                  <a:schemeClr val="tx1"/>
                </a:solidFill>
              </a:rPr>
              <a:t>reader =  new Scanner(System.in);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public static void main(String[] </a:t>
            </a:r>
            <a:r>
              <a:rPr lang="en-US" sz="1600" b="1" dirty="0" err="1">
                <a:solidFill>
                  <a:schemeClr val="tx1"/>
                </a:solidFill>
              </a:rPr>
              <a:t>args</a:t>
            </a:r>
            <a:r>
              <a:rPr lang="en-US" sz="16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{</a:t>
            </a:r>
          </a:p>
          <a:p>
            <a:pPr algn="l"/>
            <a:r>
              <a:rPr lang="en-US" sz="1600" b="1" dirty="0" err="1" smtClean="0">
                <a:solidFill>
                  <a:schemeClr val="tx1"/>
                </a:solidFill>
              </a:rPr>
              <a:t>System.</a:t>
            </a:r>
            <a:r>
              <a:rPr lang="en-US" sz="1600" b="1" i="1" dirty="0" err="1" smtClean="0">
                <a:solidFill>
                  <a:schemeClr val="tx1"/>
                </a:solidFill>
              </a:rPr>
              <a:t>out.print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r>
              <a:rPr lang="en-US" sz="1600" b="1" i="1" dirty="0" smtClean="0">
                <a:solidFill>
                  <a:schemeClr val="tx1"/>
                </a:solidFill>
              </a:rPr>
              <a:t>("</a:t>
            </a:r>
            <a:r>
              <a:rPr lang="ru-RU" sz="1600" b="1" i="1" dirty="0">
                <a:solidFill>
                  <a:schemeClr val="tx1"/>
                </a:solidFill>
              </a:rPr>
              <a:t>Введи целое число=");</a:t>
            </a:r>
          </a:p>
          <a:p>
            <a:pPr algn="l"/>
            <a:r>
              <a:rPr lang="en-US" sz="1600" b="1" dirty="0" err="1">
                <a:solidFill>
                  <a:schemeClr val="tx1"/>
                </a:solidFill>
              </a:rPr>
              <a:t>int</a:t>
            </a:r>
            <a:r>
              <a:rPr lang="en-US" sz="1600" b="1" dirty="0">
                <a:solidFill>
                  <a:schemeClr val="tx1"/>
                </a:solidFill>
              </a:rPr>
              <a:t> a=</a:t>
            </a:r>
            <a:r>
              <a:rPr lang="en-US" sz="1600" b="1" i="1" dirty="0" err="1">
                <a:solidFill>
                  <a:schemeClr val="tx1"/>
                </a:solidFill>
              </a:rPr>
              <a:t>reader.nextInt</a:t>
            </a:r>
            <a:r>
              <a:rPr lang="en-US" sz="1600" b="1" i="1" dirty="0">
                <a:solidFill>
                  <a:schemeClr val="tx1"/>
                </a:solidFill>
              </a:rPr>
              <a:t>();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if (a%2==0)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{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>
                <a:solidFill>
                  <a:schemeClr val="tx1"/>
                </a:solidFill>
              </a:rPr>
              <a:t>a++;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err="1" smtClean="0">
                <a:solidFill>
                  <a:schemeClr val="tx1"/>
                </a:solidFill>
              </a:rPr>
              <a:t>System.</a:t>
            </a:r>
            <a:r>
              <a:rPr lang="en-US" sz="1600" b="1" i="1" dirty="0" err="1" smtClean="0">
                <a:solidFill>
                  <a:schemeClr val="tx1"/>
                </a:solidFill>
              </a:rPr>
              <a:t>out.println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r>
              <a:rPr lang="en-US" sz="1600" b="1" i="1" dirty="0" smtClean="0">
                <a:solidFill>
                  <a:schemeClr val="tx1"/>
                </a:solidFill>
              </a:rPr>
              <a:t>("</a:t>
            </a:r>
            <a:r>
              <a:rPr lang="en-US" sz="1600" b="1" i="1" dirty="0">
                <a:solidFill>
                  <a:schemeClr val="tx1"/>
                </a:solidFill>
              </a:rPr>
              <a:t>Yes</a:t>
            </a:r>
            <a:r>
              <a:rPr lang="en-US" sz="1600" b="1" i="1" dirty="0" smtClean="0">
                <a:solidFill>
                  <a:schemeClr val="tx1"/>
                </a:solidFill>
              </a:rPr>
              <a:t>");</a:t>
            </a:r>
            <a:endParaRPr lang="ru-RU" sz="1600" b="1" i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i="1" dirty="0" smtClean="0">
                <a:solidFill>
                  <a:schemeClr val="tx1"/>
                </a:solidFill>
              </a:rPr>
              <a:t>}</a:t>
            </a:r>
            <a:endParaRPr lang="en-US" sz="1600" b="1" i="1" dirty="0">
              <a:solidFill>
                <a:schemeClr val="tx1"/>
              </a:solidFill>
            </a:endParaRP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else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{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a-</a:t>
            </a:r>
            <a:r>
              <a:rPr lang="en-US" sz="1600" b="1" dirty="0">
                <a:solidFill>
                  <a:schemeClr val="tx1"/>
                </a:solidFill>
              </a:rPr>
              <a:t>-;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err="1" smtClean="0">
                <a:solidFill>
                  <a:schemeClr val="tx1"/>
                </a:solidFill>
              </a:rPr>
              <a:t>System.</a:t>
            </a:r>
            <a:r>
              <a:rPr lang="en-US" sz="1600" b="1" i="1" dirty="0" err="1" smtClean="0">
                <a:solidFill>
                  <a:schemeClr val="tx1"/>
                </a:solidFill>
              </a:rPr>
              <a:t>out.println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r>
              <a:rPr lang="en-US" sz="1600" b="1" i="1" dirty="0" smtClean="0">
                <a:solidFill>
                  <a:schemeClr val="tx1"/>
                </a:solidFill>
              </a:rPr>
              <a:t>("</a:t>
            </a:r>
            <a:r>
              <a:rPr lang="en-US" sz="1600" b="1" i="1" dirty="0">
                <a:solidFill>
                  <a:schemeClr val="tx1"/>
                </a:solidFill>
              </a:rPr>
              <a:t>No");}</a:t>
            </a:r>
          </a:p>
          <a:p>
            <a:pPr algn="l"/>
            <a:r>
              <a:rPr lang="en-US" sz="1600" b="1" dirty="0" err="1" smtClean="0">
                <a:solidFill>
                  <a:schemeClr val="tx1"/>
                </a:solidFill>
              </a:rPr>
              <a:t>System.</a:t>
            </a:r>
            <a:r>
              <a:rPr lang="en-US" sz="1600" b="1" i="1" dirty="0" err="1" smtClean="0">
                <a:solidFill>
                  <a:schemeClr val="tx1"/>
                </a:solidFill>
              </a:rPr>
              <a:t>out.println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r>
              <a:rPr lang="en-US" sz="1600" b="1" i="1" dirty="0" smtClean="0">
                <a:solidFill>
                  <a:schemeClr val="tx1"/>
                </a:solidFill>
              </a:rPr>
              <a:t>(</a:t>
            </a:r>
            <a:r>
              <a:rPr lang="en-US" sz="1600" b="1" i="1" dirty="0">
                <a:solidFill>
                  <a:schemeClr val="tx1"/>
                </a:solidFill>
              </a:rPr>
              <a:t>a);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}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16216" y="260648"/>
            <a:ext cx="244827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/>
              <a:t>2. Какое </a:t>
            </a:r>
            <a:r>
              <a:rPr lang="ru-RU" sz="3200" dirty="0"/>
              <a:t>сообщение будет выводиться на экран, если с клавиатуры введено значение 453?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188262"/>
            <a:ext cx="5112568" cy="1389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69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3768" y="116632"/>
            <a:ext cx="2736304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Дан класс: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548680"/>
            <a:ext cx="5328592" cy="6048672"/>
          </a:xfrm>
        </p:spPr>
        <p:txBody>
          <a:bodyPr>
            <a:noAutofit/>
          </a:bodyPr>
          <a:lstStyle/>
          <a:p>
            <a:pPr algn="l"/>
            <a:r>
              <a:rPr lang="en-US" sz="1600" b="1" dirty="0">
                <a:solidFill>
                  <a:schemeClr val="tx1"/>
                </a:solidFill>
              </a:rPr>
              <a:t>import </a:t>
            </a:r>
            <a:r>
              <a:rPr lang="en-US" sz="1600" b="1" dirty="0" err="1">
                <a:solidFill>
                  <a:schemeClr val="tx1"/>
                </a:solidFill>
              </a:rPr>
              <a:t>java.util</a:t>
            </a:r>
            <a:r>
              <a:rPr lang="en-US" sz="1600" b="1" dirty="0">
                <a:solidFill>
                  <a:schemeClr val="tx1"/>
                </a:solidFill>
              </a:rPr>
              <a:t>.*;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class primer1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{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static Scanner </a:t>
            </a:r>
            <a:r>
              <a:rPr lang="en-US" sz="1600" b="1" i="1" dirty="0">
                <a:solidFill>
                  <a:schemeClr val="tx1"/>
                </a:solidFill>
              </a:rPr>
              <a:t>reader =  new Scanner(System.in);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public static void main(String[] </a:t>
            </a:r>
            <a:r>
              <a:rPr lang="en-US" sz="1600" b="1" dirty="0" err="1">
                <a:solidFill>
                  <a:schemeClr val="tx1"/>
                </a:solidFill>
              </a:rPr>
              <a:t>args</a:t>
            </a:r>
            <a:r>
              <a:rPr lang="en-US" sz="16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{</a:t>
            </a:r>
          </a:p>
          <a:p>
            <a:pPr algn="l"/>
            <a:r>
              <a:rPr lang="en-US" sz="1600" b="1" dirty="0" err="1" smtClean="0">
                <a:solidFill>
                  <a:schemeClr val="tx1"/>
                </a:solidFill>
              </a:rPr>
              <a:t>System.</a:t>
            </a:r>
            <a:r>
              <a:rPr lang="en-US" sz="1600" b="1" i="1" dirty="0" err="1" smtClean="0">
                <a:solidFill>
                  <a:schemeClr val="tx1"/>
                </a:solidFill>
              </a:rPr>
              <a:t>out.print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r>
              <a:rPr lang="en-US" sz="1600" b="1" i="1" dirty="0" smtClean="0">
                <a:solidFill>
                  <a:schemeClr val="tx1"/>
                </a:solidFill>
              </a:rPr>
              <a:t>("</a:t>
            </a:r>
            <a:r>
              <a:rPr lang="ru-RU" sz="1600" b="1" i="1" dirty="0">
                <a:solidFill>
                  <a:schemeClr val="tx1"/>
                </a:solidFill>
              </a:rPr>
              <a:t>Введи целое число=");</a:t>
            </a:r>
          </a:p>
          <a:p>
            <a:pPr algn="l"/>
            <a:r>
              <a:rPr lang="en-US" sz="1600" b="1" dirty="0" err="1">
                <a:solidFill>
                  <a:schemeClr val="tx1"/>
                </a:solidFill>
              </a:rPr>
              <a:t>int</a:t>
            </a:r>
            <a:r>
              <a:rPr lang="en-US" sz="1600" b="1" dirty="0">
                <a:solidFill>
                  <a:schemeClr val="tx1"/>
                </a:solidFill>
              </a:rPr>
              <a:t> a=</a:t>
            </a:r>
            <a:r>
              <a:rPr lang="en-US" sz="1600" b="1" i="1" dirty="0" err="1">
                <a:solidFill>
                  <a:schemeClr val="tx1"/>
                </a:solidFill>
              </a:rPr>
              <a:t>reader.nextInt</a:t>
            </a:r>
            <a:r>
              <a:rPr lang="en-US" sz="1600" b="1" i="1" dirty="0">
                <a:solidFill>
                  <a:schemeClr val="tx1"/>
                </a:solidFill>
              </a:rPr>
              <a:t>();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if (a%2==0)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{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>
                <a:solidFill>
                  <a:schemeClr val="tx1"/>
                </a:solidFill>
              </a:rPr>
              <a:t>a++;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err="1" smtClean="0">
                <a:solidFill>
                  <a:schemeClr val="tx1"/>
                </a:solidFill>
              </a:rPr>
              <a:t>System.</a:t>
            </a:r>
            <a:r>
              <a:rPr lang="en-US" sz="1600" b="1" i="1" dirty="0" err="1" smtClean="0">
                <a:solidFill>
                  <a:schemeClr val="tx1"/>
                </a:solidFill>
              </a:rPr>
              <a:t>out.println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r>
              <a:rPr lang="en-US" sz="1600" b="1" i="1" dirty="0" smtClean="0">
                <a:solidFill>
                  <a:schemeClr val="tx1"/>
                </a:solidFill>
              </a:rPr>
              <a:t>("</a:t>
            </a:r>
            <a:r>
              <a:rPr lang="en-US" sz="1600" b="1" i="1" dirty="0">
                <a:solidFill>
                  <a:schemeClr val="tx1"/>
                </a:solidFill>
              </a:rPr>
              <a:t>Yes</a:t>
            </a:r>
            <a:r>
              <a:rPr lang="en-US" sz="1600" b="1" i="1" dirty="0" smtClean="0">
                <a:solidFill>
                  <a:schemeClr val="tx1"/>
                </a:solidFill>
              </a:rPr>
              <a:t>");</a:t>
            </a:r>
            <a:endParaRPr lang="ru-RU" sz="1600" b="1" i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i="1" dirty="0" smtClean="0">
                <a:solidFill>
                  <a:schemeClr val="tx1"/>
                </a:solidFill>
              </a:rPr>
              <a:t>}</a:t>
            </a:r>
            <a:endParaRPr lang="en-US" sz="1600" b="1" i="1" dirty="0">
              <a:solidFill>
                <a:schemeClr val="tx1"/>
              </a:solidFill>
            </a:endParaRP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else 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{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a-</a:t>
            </a:r>
            <a:r>
              <a:rPr lang="en-US" sz="1600" b="1" dirty="0">
                <a:solidFill>
                  <a:schemeClr val="tx1"/>
                </a:solidFill>
              </a:rPr>
              <a:t>-;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err="1" smtClean="0">
                <a:solidFill>
                  <a:schemeClr val="tx1"/>
                </a:solidFill>
              </a:rPr>
              <a:t>System.</a:t>
            </a:r>
            <a:r>
              <a:rPr lang="en-US" sz="1600" b="1" i="1" dirty="0" err="1" smtClean="0">
                <a:solidFill>
                  <a:schemeClr val="tx1"/>
                </a:solidFill>
              </a:rPr>
              <a:t>out.println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r>
              <a:rPr lang="en-US" sz="1600" b="1" i="1" dirty="0" smtClean="0">
                <a:solidFill>
                  <a:schemeClr val="tx1"/>
                </a:solidFill>
              </a:rPr>
              <a:t>("</a:t>
            </a:r>
            <a:r>
              <a:rPr lang="en-US" sz="1600" b="1" i="1" dirty="0">
                <a:solidFill>
                  <a:schemeClr val="tx1"/>
                </a:solidFill>
              </a:rPr>
              <a:t>No");}</a:t>
            </a:r>
          </a:p>
          <a:p>
            <a:pPr algn="l"/>
            <a:r>
              <a:rPr lang="en-US" sz="1600" b="1" dirty="0" err="1" smtClean="0">
                <a:solidFill>
                  <a:schemeClr val="tx1"/>
                </a:solidFill>
              </a:rPr>
              <a:t>System.</a:t>
            </a:r>
            <a:r>
              <a:rPr lang="en-US" sz="1600" b="1" i="1" dirty="0" err="1" smtClean="0">
                <a:solidFill>
                  <a:schemeClr val="tx1"/>
                </a:solidFill>
              </a:rPr>
              <a:t>out.println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r>
              <a:rPr lang="en-US" sz="1600" b="1" i="1" dirty="0" smtClean="0">
                <a:solidFill>
                  <a:schemeClr val="tx1"/>
                </a:solidFill>
              </a:rPr>
              <a:t>(</a:t>
            </a:r>
            <a:r>
              <a:rPr lang="en-US" sz="1600" b="1" i="1" dirty="0">
                <a:solidFill>
                  <a:schemeClr val="tx1"/>
                </a:solidFill>
              </a:rPr>
              <a:t>a);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}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52604" y="476672"/>
            <a:ext cx="244827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3.Какое сообщение будет выводиться на экран, если с клавиатуры введено значение 85?</a:t>
            </a: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0" t="50000" r="59715" b="43600"/>
          <a:stretch/>
        </p:blipFill>
        <p:spPr bwMode="auto">
          <a:xfrm>
            <a:off x="4012902" y="5537216"/>
            <a:ext cx="4882182" cy="1320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574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848872" cy="3600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Дан класс: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548680"/>
            <a:ext cx="5328592" cy="6048672"/>
          </a:xfrm>
        </p:spPr>
        <p:txBody>
          <a:bodyPr>
            <a:noAutofit/>
          </a:bodyPr>
          <a:lstStyle/>
          <a:p>
            <a:pPr algn="l"/>
            <a:r>
              <a:rPr lang="en-US" sz="1600" b="1" dirty="0">
                <a:solidFill>
                  <a:schemeClr val="tx1"/>
                </a:solidFill>
              </a:rPr>
              <a:t>import </a:t>
            </a:r>
            <a:r>
              <a:rPr lang="en-US" sz="1600" b="1" dirty="0" err="1">
                <a:solidFill>
                  <a:schemeClr val="tx1"/>
                </a:solidFill>
              </a:rPr>
              <a:t>java.util</a:t>
            </a:r>
            <a:r>
              <a:rPr lang="en-US" sz="1600" b="1" dirty="0">
                <a:solidFill>
                  <a:schemeClr val="tx1"/>
                </a:solidFill>
              </a:rPr>
              <a:t>.*;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class primer1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{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static Scanner </a:t>
            </a:r>
            <a:r>
              <a:rPr lang="en-US" sz="1600" b="1" i="1" dirty="0">
                <a:solidFill>
                  <a:schemeClr val="tx1"/>
                </a:solidFill>
              </a:rPr>
              <a:t>reader =  new Scanner(System.in);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public static void main(String[] </a:t>
            </a:r>
            <a:r>
              <a:rPr lang="en-US" sz="1600" b="1" dirty="0" err="1">
                <a:solidFill>
                  <a:schemeClr val="tx1"/>
                </a:solidFill>
              </a:rPr>
              <a:t>args</a:t>
            </a:r>
            <a:r>
              <a:rPr lang="en-US" sz="16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{</a:t>
            </a:r>
          </a:p>
          <a:p>
            <a:pPr algn="l"/>
            <a:r>
              <a:rPr lang="en-US" sz="1600" b="1" dirty="0" err="1">
                <a:solidFill>
                  <a:schemeClr val="tx1"/>
                </a:solidFill>
              </a:rPr>
              <a:t>System.</a:t>
            </a:r>
            <a:r>
              <a:rPr lang="en-US" sz="1600" b="1" i="1" dirty="0" err="1">
                <a:solidFill>
                  <a:schemeClr val="tx1"/>
                </a:solidFill>
              </a:rPr>
              <a:t>out.print</a:t>
            </a:r>
            <a:r>
              <a:rPr lang="en-US" sz="1600" b="1" i="1" dirty="0">
                <a:solidFill>
                  <a:schemeClr val="tx1"/>
                </a:solidFill>
              </a:rPr>
              <a:t>("</a:t>
            </a:r>
            <a:r>
              <a:rPr lang="ru-RU" sz="1600" b="1" i="1" dirty="0">
                <a:solidFill>
                  <a:schemeClr val="tx1"/>
                </a:solidFill>
              </a:rPr>
              <a:t>Введи целое число=");</a:t>
            </a:r>
          </a:p>
          <a:p>
            <a:pPr algn="l"/>
            <a:r>
              <a:rPr lang="en-US" sz="1600" b="1" dirty="0" err="1">
                <a:solidFill>
                  <a:schemeClr val="tx1"/>
                </a:solidFill>
              </a:rPr>
              <a:t>int</a:t>
            </a:r>
            <a:r>
              <a:rPr lang="en-US" sz="1600" b="1" dirty="0">
                <a:solidFill>
                  <a:schemeClr val="tx1"/>
                </a:solidFill>
              </a:rPr>
              <a:t> a=</a:t>
            </a:r>
            <a:r>
              <a:rPr lang="en-US" sz="1600" b="1" i="1" dirty="0" err="1">
                <a:solidFill>
                  <a:schemeClr val="tx1"/>
                </a:solidFill>
              </a:rPr>
              <a:t>reader.nextInt</a:t>
            </a:r>
            <a:r>
              <a:rPr lang="en-US" sz="1600" b="1" i="1" dirty="0">
                <a:solidFill>
                  <a:schemeClr val="tx1"/>
                </a:solidFill>
              </a:rPr>
              <a:t>();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if (a%2==0)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{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>
                <a:solidFill>
                  <a:schemeClr val="tx1"/>
                </a:solidFill>
              </a:rPr>
              <a:t>a++;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err="1" smtClean="0">
                <a:solidFill>
                  <a:schemeClr val="tx1"/>
                </a:solidFill>
              </a:rPr>
              <a:t>System.</a:t>
            </a:r>
            <a:r>
              <a:rPr lang="en-US" sz="1600" b="1" i="1" dirty="0" err="1" smtClean="0">
                <a:solidFill>
                  <a:schemeClr val="tx1"/>
                </a:solidFill>
              </a:rPr>
              <a:t>out.println</a:t>
            </a:r>
            <a:r>
              <a:rPr lang="en-US" sz="1600" b="1" i="1" dirty="0">
                <a:solidFill>
                  <a:schemeClr val="tx1"/>
                </a:solidFill>
              </a:rPr>
              <a:t>("Yes</a:t>
            </a:r>
            <a:r>
              <a:rPr lang="en-US" sz="1600" b="1" i="1" dirty="0" smtClean="0">
                <a:solidFill>
                  <a:schemeClr val="tx1"/>
                </a:solidFill>
              </a:rPr>
              <a:t>");</a:t>
            </a:r>
            <a:endParaRPr lang="ru-RU" sz="1600" b="1" i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i="1" dirty="0" smtClean="0">
                <a:solidFill>
                  <a:schemeClr val="tx1"/>
                </a:solidFill>
              </a:rPr>
              <a:t>}</a:t>
            </a:r>
            <a:endParaRPr lang="en-US" sz="1600" b="1" i="1" dirty="0">
              <a:solidFill>
                <a:schemeClr val="tx1"/>
              </a:solidFill>
            </a:endParaRP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else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{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a-</a:t>
            </a:r>
            <a:r>
              <a:rPr lang="en-US" sz="1600" b="1" dirty="0">
                <a:solidFill>
                  <a:schemeClr val="tx1"/>
                </a:solidFill>
              </a:rPr>
              <a:t>-;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err="1" smtClean="0">
                <a:solidFill>
                  <a:schemeClr val="tx1"/>
                </a:solidFill>
              </a:rPr>
              <a:t>System.</a:t>
            </a:r>
            <a:r>
              <a:rPr lang="en-US" sz="1600" b="1" i="1" dirty="0" err="1" smtClean="0">
                <a:solidFill>
                  <a:schemeClr val="tx1"/>
                </a:solidFill>
              </a:rPr>
              <a:t>out.println</a:t>
            </a:r>
            <a:r>
              <a:rPr lang="en-US" sz="1600" b="1" i="1" dirty="0">
                <a:solidFill>
                  <a:schemeClr val="tx1"/>
                </a:solidFill>
              </a:rPr>
              <a:t>("No");}</a:t>
            </a:r>
          </a:p>
          <a:p>
            <a:pPr algn="l"/>
            <a:r>
              <a:rPr lang="en-US" sz="1600" b="1" dirty="0" err="1">
                <a:solidFill>
                  <a:schemeClr val="tx1"/>
                </a:solidFill>
              </a:rPr>
              <a:t>System.</a:t>
            </a:r>
            <a:r>
              <a:rPr lang="en-US" sz="1600" b="1" i="1" dirty="0" err="1">
                <a:solidFill>
                  <a:schemeClr val="tx1"/>
                </a:solidFill>
              </a:rPr>
              <a:t>out.println</a:t>
            </a:r>
            <a:r>
              <a:rPr lang="en-US" sz="1600" b="1" i="1" dirty="0">
                <a:solidFill>
                  <a:schemeClr val="tx1"/>
                </a:solidFill>
              </a:rPr>
              <a:t>(a);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}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72200" y="260648"/>
            <a:ext cx="24482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/>
              <a:t>4. Какое </a:t>
            </a:r>
            <a:r>
              <a:rPr lang="ru-RU" sz="3200" dirty="0"/>
              <a:t>сообщение будет выводиться на экран, если с клавиатуры введено значение 0?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09" t="50000" r="58857" b="42400"/>
          <a:stretch/>
        </p:blipFill>
        <p:spPr bwMode="auto">
          <a:xfrm>
            <a:off x="4427984" y="5157192"/>
            <a:ext cx="4536504" cy="1352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504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2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19872" y="188640"/>
            <a:ext cx="5112568" cy="360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Дан класс: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548680"/>
            <a:ext cx="5328592" cy="6048672"/>
          </a:xfrm>
        </p:spPr>
        <p:txBody>
          <a:bodyPr>
            <a:noAutofit/>
          </a:bodyPr>
          <a:lstStyle/>
          <a:p>
            <a:pPr algn="l"/>
            <a:r>
              <a:rPr lang="en-US" sz="1600" b="1" dirty="0">
                <a:solidFill>
                  <a:schemeClr val="tx1"/>
                </a:solidFill>
              </a:rPr>
              <a:t>import </a:t>
            </a:r>
            <a:r>
              <a:rPr lang="en-US" sz="1600" b="1" dirty="0" err="1">
                <a:solidFill>
                  <a:schemeClr val="tx1"/>
                </a:solidFill>
              </a:rPr>
              <a:t>java.util</a:t>
            </a:r>
            <a:r>
              <a:rPr lang="en-US" sz="1600" b="1" dirty="0">
                <a:solidFill>
                  <a:schemeClr val="tx1"/>
                </a:solidFill>
              </a:rPr>
              <a:t>.*;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class primer1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{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static Scanner </a:t>
            </a:r>
            <a:r>
              <a:rPr lang="en-US" sz="1600" b="1" i="1" dirty="0">
                <a:solidFill>
                  <a:schemeClr val="tx1"/>
                </a:solidFill>
              </a:rPr>
              <a:t>reader =  new Scanner(System.in);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public static void main(String[] </a:t>
            </a:r>
            <a:r>
              <a:rPr lang="en-US" sz="1600" b="1" dirty="0" err="1">
                <a:solidFill>
                  <a:schemeClr val="tx1"/>
                </a:solidFill>
              </a:rPr>
              <a:t>args</a:t>
            </a:r>
            <a:r>
              <a:rPr lang="en-US" sz="16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</a:rPr>
              <a:t>{</a:t>
            </a:r>
          </a:p>
          <a:p>
            <a:pPr algn="l"/>
            <a:r>
              <a:rPr lang="en-US" sz="2000" b="1" dirty="0" err="1">
                <a:solidFill>
                  <a:schemeClr val="tx1"/>
                </a:solidFill>
              </a:rPr>
              <a:t>System.</a:t>
            </a:r>
            <a:r>
              <a:rPr lang="en-US" sz="2000" b="1" i="1" dirty="0" err="1">
                <a:solidFill>
                  <a:schemeClr val="tx1"/>
                </a:solidFill>
              </a:rPr>
              <a:t>out.print</a:t>
            </a:r>
            <a:r>
              <a:rPr lang="en-US" sz="2000" b="1" i="1" dirty="0">
                <a:solidFill>
                  <a:schemeClr val="tx1"/>
                </a:solidFill>
              </a:rPr>
              <a:t>("</a:t>
            </a:r>
            <a:r>
              <a:rPr lang="ru-RU" sz="2000" b="1" i="1" dirty="0">
                <a:solidFill>
                  <a:schemeClr val="tx1"/>
                </a:solidFill>
              </a:rPr>
              <a:t>Введи целое число=");</a:t>
            </a:r>
          </a:p>
          <a:p>
            <a:pPr algn="l"/>
            <a:r>
              <a:rPr lang="en-US" sz="2000" b="1" dirty="0" err="1">
                <a:solidFill>
                  <a:schemeClr val="tx1"/>
                </a:solidFill>
              </a:rPr>
              <a:t>int</a:t>
            </a:r>
            <a:r>
              <a:rPr lang="en-US" sz="2000" b="1" dirty="0">
                <a:solidFill>
                  <a:schemeClr val="tx1"/>
                </a:solidFill>
              </a:rPr>
              <a:t> a=</a:t>
            </a:r>
            <a:r>
              <a:rPr lang="en-US" sz="2000" b="1" i="1" dirty="0" err="1">
                <a:solidFill>
                  <a:schemeClr val="tx1"/>
                </a:solidFill>
              </a:rPr>
              <a:t>reader.nextInt</a:t>
            </a:r>
            <a:r>
              <a:rPr lang="en-US" sz="2000" b="1" i="1" dirty="0">
                <a:solidFill>
                  <a:schemeClr val="tx1"/>
                </a:solidFill>
              </a:rPr>
              <a:t>();</a:t>
            </a:r>
          </a:p>
          <a:p>
            <a:pPr algn="l"/>
            <a:r>
              <a:rPr lang="en-US" sz="2000" b="1" dirty="0">
                <a:solidFill>
                  <a:schemeClr val="tx1"/>
                </a:solidFill>
              </a:rPr>
              <a:t>if (a%2==0) </a:t>
            </a:r>
            <a:r>
              <a:rPr lang="en-US" sz="2000" b="1" dirty="0" smtClean="0">
                <a:solidFill>
                  <a:schemeClr val="tx1"/>
                </a:solidFill>
              </a:rPr>
              <a:t>{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l"/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chemeClr val="tx1"/>
                </a:solidFill>
              </a:rPr>
              <a:t>a++;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l"/>
            <a:r>
              <a:rPr lang="en-US" sz="2000" b="1" dirty="0" err="1" smtClean="0">
                <a:solidFill>
                  <a:schemeClr val="tx1"/>
                </a:solidFill>
              </a:rPr>
              <a:t>System.</a:t>
            </a:r>
            <a:r>
              <a:rPr lang="en-US" sz="2000" b="1" i="1" dirty="0" err="1" smtClean="0">
                <a:solidFill>
                  <a:schemeClr val="tx1"/>
                </a:solidFill>
              </a:rPr>
              <a:t>out.println</a:t>
            </a:r>
            <a:r>
              <a:rPr lang="en-US" sz="2000" b="1" i="1" dirty="0">
                <a:solidFill>
                  <a:schemeClr val="tx1"/>
                </a:solidFill>
              </a:rPr>
              <a:t>("Yes</a:t>
            </a:r>
            <a:r>
              <a:rPr lang="en-US" sz="2000" b="1" i="1" dirty="0" smtClean="0">
                <a:solidFill>
                  <a:schemeClr val="tx1"/>
                </a:solidFill>
              </a:rPr>
              <a:t>");</a:t>
            </a:r>
            <a:endParaRPr lang="ru-RU" sz="2000" b="1" i="1" dirty="0" smtClean="0">
              <a:solidFill>
                <a:schemeClr val="tx1"/>
              </a:solidFill>
            </a:endParaRPr>
          </a:p>
          <a:p>
            <a:pPr algn="l"/>
            <a:r>
              <a:rPr lang="en-US" sz="2000" b="1" i="1" dirty="0" smtClean="0">
                <a:solidFill>
                  <a:schemeClr val="tx1"/>
                </a:solidFill>
              </a:rPr>
              <a:t>}</a:t>
            </a:r>
            <a:endParaRPr lang="en-US" sz="2000" b="1" i="1" dirty="0">
              <a:solidFill>
                <a:schemeClr val="tx1"/>
              </a:solidFill>
            </a:endParaRPr>
          </a:p>
          <a:p>
            <a:pPr algn="l"/>
            <a:r>
              <a:rPr lang="en-US" sz="2000" b="1" dirty="0">
                <a:solidFill>
                  <a:schemeClr val="tx1"/>
                </a:solidFill>
              </a:rPr>
              <a:t>else </a:t>
            </a:r>
            <a:r>
              <a:rPr lang="en-US" sz="2000" b="1" dirty="0" smtClean="0">
                <a:solidFill>
                  <a:schemeClr val="tx1"/>
                </a:solidFill>
              </a:rPr>
              <a:t>{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l"/>
            <a:r>
              <a:rPr lang="en-US" sz="2000" b="1" dirty="0" smtClean="0">
                <a:solidFill>
                  <a:schemeClr val="tx1"/>
                </a:solidFill>
              </a:rPr>
              <a:t>a-</a:t>
            </a:r>
            <a:r>
              <a:rPr lang="en-US" sz="2000" b="1" dirty="0">
                <a:solidFill>
                  <a:schemeClr val="tx1"/>
                </a:solidFill>
              </a:rPr>
              <a:t>-;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l"/>
            <a:r>
              <a:rPr lang="en-US" sz="2000" b="1" dirty="0" err="1" smtClean="0">
                <a:solidFill>
                  <a:schemeClr val="tx1"/>
                </a:solidFill>
              </a:rPr>
              <a:t>System.</a:t>
            </a:r>
            <a:r>
              <a:rPr lang="en-US" sz="2000" b="1" i="1" dirty="0" err="1" smtClean="0">
                <a:solidFill>
                  <a:schemeClr val="tx1"/>
                </a:solidFill>
              </a:rPr>
              <a:t>out.println</a:t>
            </a:r>
            <a:r>
              <a:rPr lang="en-US" sz="2000" b="1" i="1" dirty="0">
                <a:solidFill>
                  <a:schemeClr val="tx1"/>
                </a:solidFill>
              </a:rPr>
              <a:t>("No");}</a:t>
            </a:r>
          </a:p>
          <a:p>
            <a:pPr algn="l"/>
            <a:r>
              <a:rPr lang="en-US" sz="2000" b="1" dirty="0" err="1">
                <a:solidFill>
                  <a:schemeClr val="tx1"/>
                </a:solidFill>
              </a:rPr>
              <a:t>System.</a:t>
            </a:r>
            <a:r>
              <a:rPr lang="en-US" sz="2000" b="1" i="1" dirty="0" err="1">
                <a:solidFill>
                  <a:schemeClr val="tx1"/>
                </a:solidFill>
              </a:rPr>
              <a:t>out.println</a:t>
            </a:r>
            <a:r>
              <a:rPr lang="en-US" sz="2000" b="1" i="1" dirty="0">
                <a:solidFill>
                  <a:schemeClr val="tx1"/>
                </a:solidFill>
              </a:rPr>
              <a:t>(a);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</a:rPr>
              <a:t>}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90952" y="188640"/>
            <a:ext cx="244827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/>
              <a:t>5. Какое </a:t>
            </a:r>
            <a:r>
              <a:rPr lang="ru-RU" sz="3200" dirty="0"/>
              <a:t>сообщение будет выводиться на экран, если с клавиатуры введено значение 122?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20" t="50333" r="61536" b="43257"/>
          <a:stretch/>
        </p:blipFill>
        <p:spPr bwMode="auto">
          <a:xfrm>
            <a:off x="3635896" y="5073632"/>
            <a:ext cx="5184576" cy="1604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644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188640"/>
            <a:ext cx="3312368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</a:t>
            </a:r>
            <a:r>
              <a:rPr lang="ru-RU" sz="2700" dirty="0" smtClean="0"/>
              <a:t>Дан класс:</a:t>
            </a: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548680"/>
            <a:ext cx="5328592" cy="6048672"/>
          </a:xfrm>
        </p:spPr>
        <p:txBody>
          <a:bodyPr>
            <a:noAutofit/>
          </a:bodyPr>
          <a:lstStyle/>
          <a:p>
            <a:pPr algn="l"/>
            <a:r>
              <a:rPr lang="en-US" sz="1600" b="1" dirty="0">
                <a:solidFill>
                  <a:schemeClr val="tx1"/>
                </a:solidFill>
              </a:rPr>
              <a:t>import </a:t>
            </a:r>
            <a:r>
              <a:rPr lang="en-US" sz="1600" b="1" dirty="0" err="1">
                <a:solidFill>
                  <a:schemeClr val="tx1"/>
                </a:solidFill>
              </a:rPr>
              <a:t>java.util</a:t>
            </a:r>
            <a:r>
              <a:rPr lang="en-US" sz="1600" b="1" dirty="0">
                <a:solidFill>
                  <a:schemeClr val="tx1"/>
                </a:solidFill>
              </a:rPr>
              <a:t>.*;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class primer1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</a:rPr>
              <a:t>{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static Scanner </a:t>
            </a:r>
            <a:r>
              <a:rPr lang="en-US" sz="1600" b="1" i="1" dirty="0">
                <a:solidFill>
                  <a:schemeClr val="tx1"/>
                </a:solidFill>
              </a:rPr>
              <a:t>reader =  new Scanner(System.in);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public static void main(String[] </a:t>
            </a:r>
            <a:r>
              <a:rPr lang="en-US" sz="1600" b="1" dirty="0" err="1">
                <a:solidFill>
                  <a:schemeClr val="tx1"/>
                </a:solidFill>
              </a:rPr>
              <a:t>args</a:t>
            </a:r>
            <a:r>
              <a:rPr lang="en-US" sz="16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</a:rPr>
              <a:t>{</a:t>
            </a:r>
          </a:p>
          <a:p>
            <a:pPr algn="l"/>
            <a:r>
              <a:rPr lang="en-US" sz="2000" b="1" dirty="0" err="1">
                <a:solidFill>
                  <a:schemeClr val="tx1"/>
                </a:solidFill>
              </a:rPr>
              <a:t>System.</a:t>
            </a:r>
            <a:r>
              <a:rPr lang="en-US" sz="2000" b="1" i="1" dirty="0" err="1">
                <a:solidFill>
                  <a:schemeClr val="tx1"/>
                </a:solidFill>
              </a:rPr>
              <a:t>out.print</a:t>
            </a:r>
            <a:r>
              <a:rPr lang="en-US" sz="2000" b="1" i="1" dirty="0">
                <a:solidFill>
                  <a:schemeClr val="tx1"/>
                </a:solidFill>
              </a:rPr>
              <a:t>("</a:t>
            </a:r>
            <a:r>
              <a:rPr lang="ru-RU" sz="2000" b="1" i="1" dirty="0">
                <a:solidFill>
                  <a:schemeClr val="tx1"/>
                </a:solidFill>
              </a:rPr>
              <a:t>Введи целое число=");</a:t>
            </a:r>
          </a:p>
          <a:p>
            <a:pPr algn="l"/>
            <a:r>
              <a:rPr lang="en-US" sz="2000" b="1" dirty="0" err="1">
                <a:solidFill>
                  <a:schemeClr val="tx1"/>
                </a:solidFill>
              </a:rPr>
              <a:t>int</a:t>
            </a:r>
            <a:r>
              <a:rPr lang="en-US" sz="2000" b="1" dirty="0">
                <a:solidFill>
                  <a:schemeClr val="tx1"/>
                </a:solidFill>
              </a:rPr>
              <a:t> a=</a:t>
            </a:r>
            <a:r>
              <a:rPr lang="en-US" sz="2000" b="1" i="1" dirty="0" err="1">
                <a:solidFill>
                  <a:schemeClr val="tx1"/>
                </a:solidFill>
              </a:rPr>
              <a:t>reader.nextInt</a:t>
            </a:r>
            <a:r>
              <a:rPr lang="en-US" sz="2000" b="1" i="1" dirty="0">
                <a:solidFill>
                  <a:schemeClr val="tx1"/>
                </a:solidFill>
              </a:rPr>
              <a:t>();</a:t>
            </a:r>
          </a:p>
          <a:p>
            <a:pPr algn="l"/>
            <a:r>
              <a:rPr lang="en-US" sz="2000" b="1" dirty="0">
                <a:solidFill>
                  <a:schemeClr val="tx1"/>
                </a:solidFill>
              </a:rPr>
              <a:t>if (a%2==0) </a:t>
            </a:r>
            <a:r>
              <a:rPr lang="en-US" sz="2000" b="1" dirty="0" smtClean="0">
                <a:solidFill>
                  <a:schemeClr val="tx1"/>
                </a:solidFill>
              </a:rPr>
              <a:t>{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l"/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chemeClr val="tx1"/>
                </a:solidFill>
              </a:rPr>
              <a:t>a++;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l"/>
            <a:r>
              <a:rPr lang="en-US" sz="2000" b="1" dirty="0" err="1" smtClean="0">
                <a:solidFill>
                  <a:schemeClr val="tx1"/>
                </a:solidFill>
              </a:rPr>
              <a:t>System.</a:t>
            </a:r>
            <a:r>
              <a:rPr lang="en-US" sz="2000" b="1" i="1" dirty="0" err="1" smtClean="0">
                <a:solidFill>
                  <a:schemeClr val="tx1"/>
                </a:solidFill>
              </a:rPr>
              <a:t>out.println</a:t>
            </a:r>
            <a:r>
              <a:rPr lang="en-US" sz="2000" b="1" i="1" dirty="0">
                <a:solidFill>
                  <a:schemeClr val="tx1"/>
                </a:solidFill>
              </a:rPr>
              <a:t>("Yes</a:t>
            </a:r>
            <a:r>
              <a:rPr lang="en-US" sz="2000" b="1" i="1" dirty="0" smtClean="0">
                <a:solidFill>
                  <a:schemeClr val="tx1"/>
                </a:solidFill>
              </a:rPr>
              <a:t>");</a:t>
            </a:r>
            <a:endParaRPr lang="ru-RU" sz="2000" b="1" i="1" dirty="0" smtClean="0">
              <a:solidFill>
                <a:schemeClr val="tx1"/>
              </a:solidFill>
            </a:endParaRPr>
          </a:p>
          <a:p>
            <a:pPr algn="l"/>
            <a:r>
              <a:rPr lang="en-US" sz="2000" b="1" i="1" dirty="0" smtClean="0">
                <a:solidFill>
                  <a:schemeClr val="tx1"/>
                </a:solidFill>
              </a:rPr>
              <a:t>}</a:t>
            </a:r>
            <a:endParaRPr lang="en-US" sz="2000" b="1" i="1" dirty="0">
              <a:solidFill>
                <a:schemeClr val="tx1"/>
              </a:solidFill>
            </a:endParaRPr>
          </a:p>
          <a:p>
            <a:pPr algn="l"/>
            <a:r>
              <a:rPr lang="en-US" sz="2000" b="1" dirty="0">
                <a:solidFill>
                  <a:schemeClr val="tx1"/>
                </a:solidFill>
              </a:rPr>
              <a:t>else </a:t>
            </a:r>
            <a:r>
              <a:rPr lang="en-US" sz="2000" b="1" dirty="0" smtClean="0">
                <a:solidFill>
                  <a:schemeClr val="tx1"/>
                </a:solidFill>
              </a:rPr>
              <a:t>{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l"/>
            <a:r>
              <a:rPr lang="en-US" sz="2000" b="1" dirty="0" smtClean="0">
                <a:solidFill>
                  <a:schemeClr val="tx1"/>
                </a:solidFill>
              </a:rPr>
              <a:t>a-</a:t>
            </a:r>
            <a:r>
              <a:rPr lang="en-US" sz="2000" b="1" dirty="0">
                <a:solidFill>
                  <a:schemeClr val="tx1"/>
                </a:solidFill>
              </a:rPr>
              <a:t>-;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l"/>
            <a:r>
              <a:rPr lang="en-US" sz="2000" b="1" dirty="0" err="1" smtClean="0">
                <a:solidFill>
                  <a:schemeClr val="tx1"/>
                </a:solidFill>
              </a:rPr>
              <a:t>System.</a:t>
            </a:r>
            <a:r>
              <a:rPr lang="en-US" sz="2000" b="1" i="1" dirty="0" err="1" smtClean="0">
                <a:solidFill>
                  <a:schemeClr val="tx1"/>
                </a:solidFill>
              </a:rPr>
              <a:t>out.println</a:t>
            </a:r>
            <a:r>
              <a:rPr lang="en-US" sz="2000" b="1" i="1" dirty="0">
                <a:solidFill>
                  <a:schemeClr val="tx1"/>
                </a:solidFill>
              </a:rPr>
              <a:t>("No");}</a:t>
            </a:r>
          </a:p>
          <a:p>
            <a:pPr algn="l"/>
            <a:r>
              <a:rPr lang="en-US" sz="2000" b="1" dirty="0" err="1">
                <a:solidFill>
                  <a:schemeClr val="tx1"/>
                </a:solidFill>
              </a:rPr>
              <a:t>System.</a:t>
            </a:r>
            <a:r>
              <a:rPr lang="en-US" sz="2000" b="1" i="1" dirty="0" err="1">
                <a:solidFill>
                  <a:schemeClr val="tx1"/>
                </a:solidFill>
              </a:rPr>
              <a:t>out.println</a:t>
            </a:r>
            <a:r>
              <a:rPr lang="en-US" sz="2000" b="1" i="1" dirty="0">
                <a:solidFill>
                  <a:schemeClr val="tx1"/>
                </a:solidFill>
              </a:rPr>
              <a:t>(a);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</a:rPr>
              <a:t>}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52120" y="404664"/>
            <a:ext cx="338437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/>
              <a:t>6. </a:t>
            </a:r>
            <a:r>
              <a:rPr lang="ru-RU" sz="3200" dirty="0"/>
              <a:t>Предложи более соответствующие общему смыслу программы сообщения, которые должен выводить на экран класс. Объясни свое предложение.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6113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557</TotalTime>
  <Words>1368</Words>
  <Application>Microsoft Office PowerPoint</Application>
  <PresentationFormat>Экран (4:3)</PresentationFormat>
  <Paragraphs>308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Трек</vt:lpstr>
      <vt:lpstr>Тема: «Команда ветвления со сложным условием»</vt:lpstr>
      <vt:lpstr>Презентация PowerPoint</vt:lpstr>
      <vt:lpstr>Дан класс:</vt:lpstr>
      <vt:lpstr>Презентация PowerPoint</vt:lpstr>
      <vt:lpstr>Дан класс:</vt:lpstr>
      <vt:lpstr>Дан класс:</vt:lpstr>
      <vt:lpstr>Дан класс:</vt:lpstr>
      <vt:lpstr>Дан класс:</vt:lpstr>
      <vt:lpstr>             Дан класс:</vt:lpstr>
      <vt:lpstr>Дан класс:</vt:lpstr>
      <vt:lpstr>Команда if со сложным условием</vt:lpstr>
      <vt:lpstr>Презентация PowerPoint</vt:lpstr>
      <vt:lpstr>Таблица логических сравнений  (для простых условий)</vt:lpstr>
      <vt:lpstr>Таблица логических связей между условиями  (для составного условия) </vt:lpstr>
      <vt:lpstr>Таблица истинности</vt:lpstr>
      <vt:lpstr>Операторы быстрой (краткой) оценки логических выражений </vt:lpstr>
      <vt:lpstr>Презентация PowerPoint</vt:lpstr>
      <vt:lpstr>Оператор || </vt:lpstr>
      <vt:lpstr>Презентация PowerPoint</vt:lpstr>
      <vt:lpstr>Презентация PowerPoint</vt:lpstr>
      <vt:lpstr>Наиболее распространенные проверки</vt:lpstr>
      <vt:lpstr>Задание 9.6</vt:lpstr>
      <vt:lpstr>Презентация PowerPoint</vt:lpstr>
      <vt:lpstr>Вопросы для закрепления: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Дан класс:</dc:title>
  <dc:creator>2</dc:creator>
  <cp:lastModifiedBy>2</cp:lastModifiedBy>
  <cp:revision>21</cp:revision>
  <dcterms:created xsi:type="dcterms:W3CDTF">2012-12-20T04:27:49Z</dcterms:created>
  <dcterms:modified xsi:type="dcterms:W3CDTF">2012-12-24T02:43:02Z</dcterms:modified>
</cp:coreProperties>
</file>