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5" r:id="rId6"/>
    <p:sldId id="262" r:id="rId7"/>
    <p:sldId id="301" r:id="rId8"/>
    <p:sldId id="300" r:id="rId9"/>
    <p:sldId id="302" r:id="rId10"/>
    <p:sldId id="263" r:id="rId11"/>
    <p:sldId id="289" r:id="rId12"/>
    <p:sldId id="286" r:id="rId13"/>
    <p:sldId id="290" r:id="rId14"/>
    <p:sldId id="291" r:id="rId15"/>
    <p:sldId id="264" r:id="rId16"/>
    <p:sldId id="265" r:id="rId17"/>
    <p:sldId id="292" r:id="rId18"/>
    <p:sldId id="293" r:id="rId19"/>
    <p:sldId id="268" r:id="rId20"/>
    <p:sldId id="295" r:id="rId21"/>
    <p:sldId id="296" r:id="rId22"/>
    <p:sldId id="294" r:id="rId23"/>
    <p:sldId id="299" r:id="rId24"/>
    <p:sldId id="297" r:id="rId25"/>
    <p:sldId id="266" r:id="rId26"/>
    <p:sldId id="267" r:id="rId27"/>
    <p:sldId id="277" r:id="rId28"/>
    <p:sldId id="275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6EAA-F092-4B45-B7A6-E88F2B84C395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FDF7E-505C-44CD-BF23-DDC4309A1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F7E-505C-44CD-BF23-DDC4309A1F7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5218C9-7321-47BB-8793-69F1F19EA96D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DFA19F-65DF-40A6-9A4E-839331E5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71480"/>
            <a:ext cx="5529274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Методическое объединение учителей гуманитарного цикла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Зуева Ирина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Владиславовна</a:t>
            </a:r>
            <a:endParaRPr lang="ru-RU" dirty="0" smtClean="0">
              <a:latin typeface="Comic Sans MS" pitchFamily="66" charset="0"/>
            </a:endParaRP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Дата рождения:</a:t>
            </a:r>
            <a:r>
              <a:rPr lang="ru-RU" sz="2000" b="1" dirty="0" smtClean="0"/>
              <a:t> 01.11.1962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sz="2000" b="1" dirty="0" smtClean="0"/>
              <a:t>: высшее, Пензенский государственный педагогический институт им. В.Г. Белинского, 1986 г.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Квалификация по диплому</a:t>
            </a:r>
            <a:r>
              <a:rPr lang="ru-RU" sz="2000" b="1" dirty="0" smtClean="0"/>
              <a:t>: учитель русского языка и литературы 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Общий трудовой стаж</a:t>
            </a:r>
            <a:r>
              <a:rPr lang="ru-RU" sz="2000" b="1" dirty="0" smtClean="0"/>
              <a:t>: 31 год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Стаж педагогической работы </a:t>
            </a:r>
            <a:r>
              <a:rPr lang="ru-RU" sz="2000" b="1" dirty="0" smtClean="0"/>
              <a:t>(работа по специальности): 24 г.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Квалификационная категория</a:t>
            </a:r>
            <a:r>
              <a:rPr lang="ru-RU" sz="2000" b="1" dirty="0" smtClean="0"/>
              <a:t>: высшая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Курсы повышения квалификации</a:t>
            </a:r>
            <a:r>
              <a:rPr lang="ru-RU" sz="2000" b="1" dirty="0" smtClean="0"/>
              <a:t>: краткосрочные курсы повышения квалификации в ГБОУ ДПО ПИРО  по программе «Методика преподавания русского языка и литературы» в объеме 72 часов с 26-31.10.09 – 25-30.01.10 г.</a:t>
            </a:r>
            <a:endParaRPr lang="ru-RU" sz="2000" dirty="0" smtClean="0"/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 rot="10800000" flipV="1">
            <a:off x="4214810" y="6152397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Зуева Ирина  Владиславовна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/>
              <a:t>   работает над методической темой «Активизация познавательной деятельности учащихся. Развитие творческих способностей учащихся на уроках и во внеурочное время». Учитель акцентирует свое внимание как на традиционных методах образования, так и   на внедрении новых технологий организации учебно-воспитательного процесса, на реализации Закона РТ «Об образовании». Ирина Владиславовна  внедряет эффективные приемы обучения, которые активизируют учебную деятельность, развивают творческие индивидуальные способности учащихся, мышление, познавательные способности и творческую активность учащихся. Продолжая работу по индивидуализации обучения учащихся, учитель находится  постоянно в поиске путей активизации познавательной деятельности учащихся на уроке и во внеурочное время. Педагог использует нестандартные приемы и формы обучения школьников: деловые игры, уроки семинары, лабораторные работы (в старших классах), уроки-исследования, ежегодно участвует в проведении недели русского языка и литературы в школе. Несколько лет Ирина Владиславовна была членом областной медальной комиссии.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 rot="10800000" flipV="1">
            <a:off x="4214810" y="6152397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29600" cy="5768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Зуева Ирина Владиславовна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/>
              <a:t>     Результативность профессиональной деятельности Зуевой Ирины Владиславовны характеризуется 100% успеваемостью и следующим качеством знаний учащихся: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2007-2008 </a:t>
            </a:r>
            <a:r>
              <a:rPr lang="ru-RU" dirty="0" err="1" smtClean="0"/>
              <a:t>уч.год</a:t>
            </a:r>
            <a:r>
              <a:rPr lang="ru-RU" dirty="0" smtClean="0"/>
              <a:t> – по русскому языку 54%, по литературе 75% </a:t>
            </a:r>
          </a:p>
          <a:p>
            <a:pPr>
              <a:buNone/>
            </a:pPr>
            <a:r>
              <a:rPr lang="ru-RU" dirty="0" smtClean="0"/>
              <a:t>      2008-2009 </a:t>
            </a:r>
            <a:r>
              <a:rPr lang="ru-RU" dirty="0" err="1" smtClean="0"/>
              <a:t>уч.год</a:t>
            </a:r>
            <a:r>
              <a:rPr lang="ru-RU" dirty="0" smtClean="0"/>
              <a:t> – по русскому языку 53%, по литературе 70%</a:t>
            </a:r>
          </a:p>
          <a:p>
            <a:pPr>
              <a:buNone/>
            </a:pPr>
            <a:r>
              <a:rPr lang="ru-RU" dirty="0" smtClean="0"/>
              <a:t>      2009-2010 </a:t>
            </a:r>
            <a:r>
              <a:rPr lang="ru-RU" dirty="0" err="1" smtClean="0"/>
              <a:t>уч.год</a:t>
            </a:r>
            <a:r>
              <a:rPr lang="ru-RU" dirty="0" smtClean="0"/>
              <a:t> – по русскому языку  </a:t>
            </a:r>
          </a:p>
          <a:p>
            <a:r>
              <a:rPr lang="ru-RU" dirty="0" smtClean="0"/>
              <a:t>Ее ученики активно участвуют в школьных, районных, областных, всероссийских конкурсах и часто становятся дипломантами, а то и победителями.</a:t>
            </a:r>
          </a:p>
          <a:p>
            <a:r>
              <a:rPr lang="ru-RU" dirty="0" smtClean="0"/>
              <a:t>2006-07 </a:t>
            </a:r>
            <a:r>
              <a:rPr lang="ru-RU" dirty="0" err="1" smtClean="0"/>
              <a:t>уч.г</a:t>
            </a:r>
            <a:r>
              <a:rPr lang="ru-RU" dirty="0" smtClean="0"/>
              <a:t>.: Додонова Алевтина (9 </a:t>
            </a:r>
            <a:r>
              <a:rPr lang="ru-RU" dirty="0" err="1" smtClean="0"/>
              <a:t>кл</a:t>
            </a:r>
            <a:r>
              <a:rPr lang="ru-RU" dirty="0" smtClean="0"/>
              <a:t>.), Абакумов Александр (7 </a:t>
            </a:r>
            <a:r>
              <a:rPr lang="ru-RU" dirty="0" err="1" smtClean="0"/>
              <a:t>кл</a:t>
            </a:r>
            <a:r>
              <a:rPr lang="ru-RU" dirty="0" smtClean="0"/>
              <a:t>.), Зуев Станислав (4 </a:t>
            </a:r>
            <a:r>
              <a:rPr lang="ru-RU" dirty="0" err="1" smtClean="0"/>
              <a:t>кл</a:t>
            </a:r>
            <a:r>
              <a:rPr lang="ru-RU" dirty="0" smtClean="0"/>
              <a:t>) – лауреаты областного конкурса сочинений «Мы дети твои, Россия!», Додонова А. , Абакумов А. – участники Всероссийского открытого конкурса «Гайдар. Время. Мы.»</a:t>
            </a:r>
          </a:p>
          <a:p>
            <a:r>
              <a:rPr lang="ru-RU" dirty="0" smtClean="0"/>
              <a:t>2007-08 </a:t>
            </a:r>
            <a:r>
              <a:rPr lang="ru-RU" dirty="0" err="1" smtClean="0"/>
              <a:t>уч.г</a:t>
            </a:r>
            <a:r>
              <a:rPr lang="ru-RU" dirty="0" smtClean="0"/>
              <a:t>.: </a:t>
            </a:r>
            <a:r>
              <a:rPr lang="ru-RU" dirty="0" err="1" smtClean="0"/>
              <a:t>Леднева</a:t>
            </a:r>
            <a:r>
              <a:rPr lang="ru-RU" dirty="0" smtClean="0"/>
              <a:t> Анастасия (10 </a:t>
            </a:r>
            <a:r>
              <a:rPr lang="ru-RU" dirty="0" err="1" smtClean="0"/>
              <a:t>кл</a:t>
            </a:r>
            <a:r>
              <a:rPr lang="ru-RU" dirty="0" smtClean="0"/>
              <a:t>.) – 3 место в районном конкурсе «Мир заповедной природы» в номинации «Сочинение»; Демидов Илья (6 </a:t>
            </a:r>
            <a:r>
              <a:rPr lang="ru-RU" dirty="0" err="1" smtClean="0"/>
              <a:t>кл</a:t>
            </a:r>
            <a:r>
              <a:rPr lang="ru-RU" dirty="0" smtClean="0"/>
              <a:t>.) – 2 место в районном конкурсе «Мой край, моя семья, моя страна, моя Отчизна; Кузнецова Елена (8 </a:t>
            </a:r>
            <a:r>
              <a:rPr lang="ru-RU" dirty="0" err="1" smtClean="0"/>
              <a:t>кл</a:t>
            </a:r>
            <a:r>
              <a:rPr lang="ru-RU" dirty="0" smtClean="0"/>
              <a:t>.), Зуев Станислав (5 </a:t>
            </a:r>
            <a:r>
              <a:rPr lang="ru-RU" dirty="0" err="1" smtClean="0"/>
              <a:t>кл</a:t>
            </a:r>
            <a:r>
              <a:rPr lang="ru-RU" dirty="0" smtClean="0"/>
              <a:t>.)– лауреаты областного конкурса «Великой княгине Елизавете Федоровне посвящается»;  Зуев Станислав – лауреат  10 областного конкурса юных поэтов и прозаиков им. А.А.Сазонова;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Зуева Ирина Владиславовна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0"/>
            <a:ext cx="850112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2009-10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уч.г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: Денисов Эдуард(8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Демидов Илья (8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Ахметов Тимур (8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Анисимова Алина (8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Шепелева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Мария (7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Соколова Анна (7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Зуев Станислав (7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 – дипломанты V Всероссийского литературно-художественного конкурса  «Гренадеры, вперед!», Миронов Антон (10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Вяйселева Диана (10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 – участники районного конкурса сочинений «Дню героев Отечества посвящается».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Работа Анисимовой А. (8кл.) «О роли глаголов побуждения в поэме А.Т.Твардовского «Василий Теркин» заняла 2 место в районной научно-практической конференции «Старт в науку». Вайселева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Д.,Фролова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Загрекова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С. (10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Киреева Ю.(9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Анисимова А. (8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Зуев С. (7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 приняли участие в районном конкурсе стихов и сочинений, посвященному 65-летию Великой Победы. Их работы вошли в печатный сборник творческих работ, который был специально издан ко дню Победы.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2010-2011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уч.г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.: Загарина С.(10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.), Демидов И. (9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 заняли 2 место по литературе, Фролова А.(11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 – 3 место по русскому языку в районной олимпиаде.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mic Sans MS" pitchFamily="66" charset="0"/>
              </a:rPr>
              <a:t>Зуева Ирина Владиславовна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сама принимает участие в различных конкурсах. В 2009-2010 учебном году это были районные конкурсы «Урок и компьютер», «Чеховские чтения», областной конкурс проектов «Лучший предприниматель», всероссийский конкурс кинематографистов «Семья России».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Ирина Владиславовна охотно делится опытом своей работы с коллегами других школ  района и области, ее открытые уроки получили высокую оценку. Она проявляет  заботу и искреннее отношение ко всем членам коллектива, пользуется большим авторитетом среди коллег, родителей и учеников. Она награждена Почетной грамотой Министерства Образования Пензенской области (2001г.), получила денежное поощрение как победитель муниципального конкурса педагогического мастерства (2006г.), Благодарность от Оргкомитета и   жюри Всероссийского конкурса «Человек в истории. Россия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век» (2006г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 rot="10800000" flipV="1">
            <a:off x="4214810" y="6012910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22529" name="Picture 1" descr="D:\МАМА\Загарина\P1070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0"/>
            <a:ext cx="2957967" cy="25736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486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Загарина Ирина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Владимировна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20" y="0"/>
            <a:ext cx="842968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Дата рождения: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20.03.1973.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высшее, Пензенский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государственный педагогический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университет им. В.Г. Белинского, 1997 г., факультет русского языка и литературы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Квалификация по диплому: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Общий трудовой стаж: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16 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Стаж педагогической работы (работа по специальности):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16 лет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Квалификационная категория: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Курсы повышения квалификации: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ГОУ ДПО Пензенского института развития образования, 2007 г.,  «Методика преподавания русского языка и литературы»,72 часа.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929718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Загарина Ирина Владимировна 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</a:t>
            </a:r>
            <a:r>
              <a:rPr lang="ru-RU" sz="2000" dirty="0" smtClean="0"/>
              <a:t> систематически  занимается самообразованием, осваивая новейшие достижения педагогической науки и практики. Стремится повышать свою квалификацию: посещает открытые уроки коллег, делится опытом работы на методическом объединении, педсоветах, семинарах и конференциях.  </a:t>
            </a:r>
          </a:p>
          <a:p>
            <a:pPr>
              <a:buNone/>
            </a:pPr>
            <a:r>
              <a:rPr lang="ru-RU" sz="2000" dirty="0" smtClean="0"/>
              <a:t>     В своей работе Ирина Владимировна использует передовой педагогический опыт.  Осуществляет оптимальный отбор методов, средств, форм обучения и воспитания и успешно применяет педагогические технологии и их элементы. Создает условия для реализации </a:t>
            </a:r>
            <a:r>
              <a:rPr lang="ru-RU" sz="2000" dirty="0" err="1" smtClean="0"/>
              <a:t>креативных</a:t>
            </a:r>
            <a:r>
              <a:rPr lang="ru-RU" sz="2000" dirty="0" smtClean="0"/>
              <a:t>   возможностей  учащихся, применяет в практической деятельности методики прогнозирования педагогического процесса, приемы планирования и организации самообразования учащихся,  что позволяет достигать высокого уровня  обученности школьников.</a:t>
            </a:r>
          </a:p>
          <a:p>
            <a:pPr>
              <a:buNone/>
            </a:pPr>
            <a:r>
              <a:rPr lang="ru-RU" sz="2000" dirty="0" smtClean="0"/>
              <a:t>     Загарина И.В. составляет сценарии и проводит внеклассные мероприятия по русскому языку и литературе, очные и заочные экскурсии по историческим и литературным местам России. Пользуется разнообразной методической литературой, постоянно ведет работу по накоплению методического и дидактического материалов (тесты, карточки, карточки-информаторы, раздаточный материал), которые систематически использует в урочной и внеурочной деятельности.  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92971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Загарина Ирина Владимировна 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</a:t>
            </a:r>
            <a:r>
              <a:rPr lang="ru-RU" sz="2000" dirty="0" smtClean="0"/>
              <a:t> владеет компьютерными технологиями, в педагогической  деятельности использует  программно-методический комплекс «Семейный наставник. Русский язык», «1-С Репетитор», творческие разработки коллег, размещаемые на сайтах «Фестиваль педагогических идей», «Сеть творческих учителей». </a:t>
            </a:r>
          </a:p>
          <a:p>
            <a:pPr>
              <a:buNone/>
            </a:pPr>
            <a:r>
              <a:rPr lang="ru-RU" sz="2000" dirty="0" smtClean="0"/>
              <a:t>     Использует дифференцированный подход к учащимся, проводит индивидуальную работу как со слабоуспевающими, так и с одарёнными детьми. Ученики Ирины Владимировны участвуют в предметных олимпиадах, творческих конкурсах. В 2010 году Светлова Наталья заняла 1-е место в школьном этапе олимпиады по литературе, Соколова Татьяна – 1-е место по русскому языку среди учащихся 7-х классов.  В 2009 году Губанов Игорь занял 3-е место в районном конкурсе «Моя семья, мой край, моя родина» </a:t>
            </a:r>
          </a:p>
          <a:p>
            <a:pPr>
              <a:buNone/>
            </a:pPr>
            <a:r>
              <a:rPr lang="ru-RU" sz="2000" dirty="0" smtClean="0"/>
              <a:t>     В 2006 году Загарина И.В. награждена грамотой Министерства науки и образования Пензенской области.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92971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Загарина Ирина Владимировна 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</a:t>
            </a:r>
            <a:r>
              <a:rPr lang="ru-RU" sz="2000" dirty="0" smtClean="0"/>
              <a:t> </a:t>
            </a: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1"/>
          <a:ext cx="7858180" cy="369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571636"/>
                <a:gridCol w="1571636"/>
                <a:gridCol w="1571636"/>
              </a:tblGrid>
              <a:tr h="86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Учебный год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Качество знаний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2008-09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Литературное краеведение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2009-10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Литературное краеведение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err="1" smtClean="0">
                <a:latin typeface="Comic Sans MS" pitchFamily="66" charset="0"/>
              </a:rPr>
              <a:t>Никонорова</a:t>
            </a:r>
            <a:r>
              <a:rPr lang="ru-RU" sz="2800" b="1" dirty="0" smtClean="0">
                <a:latin typeface="Comic Sans MS" pitchFamily="66" charset="0"/>
              </a:rPr>
              <a:t> Людмила </a:t>
            </a: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Станиславовна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Дата рождения</a:t>
            </a:r>
            <a:r>
              <a:rPr lang="ru-RU" b="1" dirty="0" smtClean="0"/>
              <a:t>: 07.09.1967 г.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b="1" dirty="0" smtClean="0"/>
              <a:t> незаконченное  </a:t>
            </a:r>
          </a:p>
          <a:p>
            <a:pPr>
              <a:buNone/>
            </a:pPr>
            <a:r>
              <a:rPr lang="ru-RU" b="1" dirty="0" smtClean="0"/>
              <a:t>      высшее, Пензенский </a:t>
            </a:r>
          </a:p>
          <a:p>
            <a:pPr>
              <a:buNone/>
            </a:pPr>
            <a:r>
              <a:rPr lang="ru-RU" b="1" dirty="0" smtClean="0"/>
              <a:t>      государственный педагогический </a:t>
            </a:r>
          </a:p>
          <a:p>
            <a:pPr>
              <a:buNone/>
            </a:pPr>
            <a:r>
              <a:rPr lang="ru-RU" b="1" dirty="0" smtClean="0"/>
              <a:t>      институт им. В.Г. Белинского, 1995 г., факультет русского языка и литературы.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Квалификация по диплому</a:t>
            </a:r>
            <a:r>
              <a:rPr lang="ru-RU" b="1" dirty="0" smtClean="0"/>
              <a:t>: учитель русского языка и литературы МОУ СОШ р.п. Евлашево  </a:t>
            </a:r>
            <a:br>
              <a:rPr lang="ru-RU" b="1" dirty="0" smtClean="0"/>
            </a:br>
            <a:r>
              <a:rPr lang="ru-RU" b="1" dirty="0" smtClean="0"/>
              <a:t>Общий трудовой стаж: 23 года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Стаж педагогической работы </a:t>
            </a:r>
            <a:r>
              <a:rPr lang="ru-RU" b="1" dirty="0" smtClean="0"/>
              <a:t>(работа по специальности): </a:t>
            </a:r>
          </a:p>
          <a:p>
            <a:pPr>
              <a:buNone/>
            </a:pPr>
            <a:r>
              <a:rPr lang="ru-RU" b="1" dirty="0" smtClean="0"/>
              <a:t>      23 года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Квалификационная категория</a:t>
            </a:r>
            <a:r>
              <a:rPr lang="ru-RU" b="1" dirty="0" smtClean="0"/>
              <a:t>: нет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Курсы повышения квалификации</a:t>
            </a:r>
            <a:r>
              <a:rPr lang="ru-RU" b="1" dirty="0" smtClean="0"/>
              <a:t>: для учителей русского языка и литературы,    2009-2010 г. , г.Пенза, «Методика  преподавания  русского  языка  и  литературы»,72 часа. </a:t>
            </a:r>
            <a:endParaRPr lang="ru-RU" dirty="0" smtClean="0"/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SAM_0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0"/>
            <a:ext cx="3214678" cy="234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Методическая тема</a:t>
            </a:r>
            <a:r>
              <a:rPr lang="en-US" sz="1800" b="1" i="1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Овладение научно обоснованным анализом и самоанализом деятельности учителя и результатов его труда.</a:t>
            </a: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Цель</a:t>
            </a:r>
            <a:r>
              <a:rPr lang="en-US" sz="1800" b="1" i="1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Непрерывное совершенствование уровня педагогического мастерства учителей, их эрудиции и компетентности в области русского языка, литературы, иностранных языков и истории.</a:t>
            </a:r>
          </a:p>
          <a:p>
            <a:pPr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Основные задачи</a:t>
            </a:r>
            <a:r>
              <a:rPr lang="en-US" sz="1800" b="1" i="1" dirty="0" smtClean="0">
                <a:latin typeface="Comic Sans MS" pitchFamily="66" charset="0"/>
              </a:rPr>
              <a:t>:</a:t>
            </a:r>
            <a:endParaRPr lang="ru-RU" sz="1800" b="1" i="1" dirty="0" smtClean="0">
              <a:latin typeface="Comic Sans MS" pitchFamily="66" charset="0"/>
            </a:endParaRP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1. Обеспечение высокого методического уровня проведения всех видов занятий.</a:t>
            </a: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2. Внедрение в учебный процесс  ИКТ.</a:t>
            </a: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3. Активизация творческой и познавательной деятельности учащихся на уроках гуманитарного цикла. </a:t>
            </a: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 4. Совершенствование работы учителей гуманитарного цикла на основе личностно-ориентированного обучения с разными категориями учащихся.</a:t>
            </a:r>
            <a:r>
              <a:rPr lang="en-US" sz="1800" dirty="0" smtClean="0">
                <a:latin typeface="Comic Sans MS" pitchFamily="66" charset="0"/>
              </a:rPr>
              <a:t> </a:t>
            </a:r>
            <a:endParaRPr lang="ru-RU" sz="18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5. Формирование у учащихся высоких духовно-нравственных качеств                   на  уроках гуманитарного  цикла.</a:t>
            </a:r>
          </a:p>
          <a:p>
            <a:pPr marL="457200" indent="-457200">
              <a:buNone/>
            </a:pPr>
            <a:r>
              <a:rPr lang="ru-RU" sz="1800" dirty="0" smtClean="0">
                <a:latin typeface="Comic Sans MS" pitchFamily="66" charset="0"/>
              </a:rPr>
              <a:t>6. Использование результатов итоговой государственной аттестации                              в управлении качеством образования.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err="1" smtClean="0">
                <a:latin typeface="Comic Sans MS" pitchFamily="66" charset="0"/>
              </a:rPr>
              <a:t>Никонорова</a:t>
            </a:r>
            <a:r>
              <a:rPr lang="ru-RU" sz="2800" b="1" dirty="0" smtClean="0">
                <a:latin typeface="Comic Sans MS" pitchFamily="66" charset="0"/>
              </a:rPr>
              <a:t> Людмила Станиславовна</a:t>
            </a: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  </a:t>
            </a:r>
            <a:r>
              <a:rPr lang="ru-RU" dirty="0" smtClean="0"/>
              <a:t> течение нескольких лет работает над проблемой  «Развитие логического мышления на уроках русского языка». Для уроков отбирает материал из разных источников, корректирует их в соответствии с целями и задачами обучения в конкретном классе, учитывая психологические и индивидуальные особенности учащихся каждого класса. Чтобы уроки носили развивающий характер, старается использовать исследовательский поисковый метод. Применяет разнообразные формы организации учебной деятельности: парные, групповые, коллективные. В процессе реализации данных форм, школьники овладевают на уроках определенными знаниями, приобретают умения самостоятельного труда, проявляя при этом познавательный интерес и активность. Людмилой Станиславовной  собран разнообразный дидактический и раздаточный материал. Творческие находки, педагогические идеи, от которых зависит успех воспитания и образования, она представляет в </a:t>
            </a:r>
            <a:r>
              <a:rPr lang="ru-RU" i="1" dirty="0" err="1" smtClean="0"/>
              <a:t>Портфолио</a:t>
            </a:r>
            <a:r>
              <a:rPr lang="ru-RU" i="1" dirty="0" smtClean="0"/>
              <a:t> личных достижений</a:t>
            </a:r>
            <a:r>
              <a:rPr lang="ru-RU" dirty="0" smtClean="0"/>
              <a:t>, которое постоянно пополняется.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err="1" smtClean="0">
                <a:latin typeface="Comic Sans MS" pitchFamily="66" charset="0"/>
              </a:rPr>
              <a:t>Никонорова</a:t>
            </a:r>
            <a:r>
              <a:rPr lang="ru-RU" sz="2800" b="1" dirty="0" smtClean="0">
                <a:latin typeface="Comic Sans MS" pitchFamily="66" charset="0"/>
              </a:rPr>
              <a:t> Людмила Станиславовна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/>
              <a:t>     Уровень обученности по предметам в 2009-2010 году:</a:t>
            </a:r>
          </a:p>
          <a:p>
            <a:pPr>
              <a:buNone/>
            </a:pPr>
            <a:r>
              <a:rPr lang="ru-RU" dirty="0" smtClean="0"/>
              <a:t>     Русский  язык:  5 «а»- 60 %, 5 «б»- 38 %</a:t>
            </a:r>
          </a:p>
          <a:p>
            <a:pPr>
              <a:buNone/>
            </a:pPr>
            <a:r>
              <a:rPr lang="ru-RU" dirty="0" smtClean="0"/>
              <a:t>     Литература:  5»а»- 64%, 5 «б»- 54%</a:t>
            </a:r>
          </a:p>
          <a:p>
            <a:pPr>
              <a:buNone/>
            </a:pPr>
            <a:r>
              <a:rPr lang="ru-RU" dirty="0" smtClean="0"/>
              <a:t>      Литературное  краеведение: 5 «а»- 64%, 5 «б»- 58%.</a:t>
            </a:r>
          </a:p>
          <a:p>
            <a:pPr>
              <a:buNone/>
            </a:pPr>
            <a:r>
              <a:rPr lang="ru-RU" dirty="0" smtClean="0"/>
              <a:t>     Принимает участие в различных профессиональных конкурсах. Под ее руководством сочинение  </a:t>
            </a:r>
            <a:r>
              <a:rPr lang="ru-RU" dirty="0" err="1" smtClean="0"/>
              <a:t>Ягудина</a:t>
            </a:r>
            <a:r>
              <a:rPr lang="ru-RU" dirty="0" smtClean="0"/>
              <a:t>  Рината  на  тему «ВОВ  жизни  моей  семьи»   вошло  в  сборник  сочинений  учащихся  о  ВОВ. </a:t>
            </a:r>
            <a:r>
              <a:rPr lang="ru-RU" dirty="0" err="1" smtClean="0"/>
              <a:t>Мазайкова</a:t>
            </a:r>
            <a:r>
              <a:rPr lang="ru-RU" dirty="0" smtClean="0"/>
              <a:t> Наталья принимала участие в районном конкурсе сочинений «Мы против зла!», организованном отделом образования для детей, оставшихся без попечения родителей. Ее работа так же вошла в число лауреатов конкурса. В районном конкурсе фотографического искусства «Мир глазами детей» Яманов Данила занял 3 место в номинации «Фоторепортаж».</a:t>
            </a:r>
          </a:p>
          <a:p>
            <a:pPr>
              <a:buNone/>
            </a:pPr>
            <a:r>
              <a:rPr lang="ru-RU" dirty="0" smtClean="0"/>
              <a:t>     Людмила Станиславовна  проявляет особую заботу и искреннее отношение ко всем членам коллектива, пользуется   авторитетом среди коллег, родителей и учеников. </a:t>
            </a:r>
          </a:p>
          <a:p>
            <a:pPr>
              <a:buNone/>
            </a:pPr>
            <a:r>
              <a:rPr lang="ru-RU" dirty="0" smtClean="0"/>
              <a:t>    В 2010 году награждена Почётной Грамотой  отдела образования Кузнецкого района.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Елизаров Алексей Иванович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SAM_0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0"/>
            <a:ext cx="2456419" cy="2500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751344"/>
            <a:ext cx="85725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Дата рождения</a:t>
            </a:r>
            <a:r>
              <a:rPr lang="ru-RU" sz="2000" b="1" dirty="0" smtClean="0"/>
              <a:t>: 28.09.1977 г.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sz="2000" b="1" dirty="0" smtClean="0">
                <a:solidFill>
                  <a:srgbClr val="7030A0"/>
                </a:solidFill>
              </a:rPr>
              <a:t>:   </a:t>
            </a:r>
            <a:r>
              <a:rPr lang="ru-RU" sz="2000" b="1" dirty="0" smtClean="0"/>
              <a:t>высшее, Пензенский </a:t>
            </a:r>
          </a:p>
          <a:p>
            <a:pPr>
              <a:buNone/>
            </a:pPr>
            <a:r>
              <a:rPr lang="ru-RU" sz="2000" b="1" dirty="0" smtClean="0"/>
              <a:t>      государственный педагогический </a:t>
            </a:r>
          </a:p>
          <a:p>
            <a:pPr>
              <a:buNone/>
            </a:pPr>
            <a:r>
              <a:rPr lang="ru-RU" sz="2000" b="1" dirty="0" smtClean="0"/>
              <a:t>      университет им. В.Г. Белинского, 1999 г., факультет </a:t>
            </a:r>
          </a:p>
          <a:p>
            <a:pPr>
              <a:buNone/>
            </a:pPr>
            <a:r>
              <a:rPr lang="ru-RU" sz="2000" b="1" dirty="0" smtClean="0"/>
              <a:t>      иностранных языков.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Квалификация по диплому</a:t>
            </a:r>
            <a:r>
              <a:rPr lang="ru-RU" sz="2000" b="1" dirty="0" smtClean="0"/>
              <a:t>: учитель английского языка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Общий трудовой стаж</a:t>
            </a:r>
            <a:r>
              <a:rPr lang="ru-RU" sz="2000" b="1" dirty="0" smtClean="0"/>
              <a:t>:  11 лет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Стаж педагогической работы </a:t>
            </a:r>
            <a:r>
              <a:rPr lang="ru-RU" sz="2000" b="1" dirty="0" smtClean="0"/>
              <a:t>(работа по специальности): </a:t>
            </a:r>
          </a:p>
          <a:p>
            <a:pPr>
              <a:buNone/>
            </a:pPr>
            <a:r>
              <a:rPr lang="ru-RU" sz="2000" b="1" dirty="0" smtClean="0"/>
              <a:t>11 лет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Квалификационная категория</a:t>
            </a:r>
            <a:r>
              <a:rPr lang="ru-RU" sz="2000" b="1" dirty="0" smtClean="0"/>
              <a:t>: </a:t>
            </a:r>
            <a:r>
              <a:rPr lang="en-US" sz="2000" b="1" dirty="0" smtClean="0"/>
              <a:t>II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Курсы повышения квалификации</a:t>
            </a:r>
            <a:r>
              <a:rPr lang="ru-RU" sz="2000" b="1" dirty="0" smtClean="0"/>
              <a:t>:  для учителей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иностранных языков, 2007-2008 г. , г.Пенза, «Методика  преподавания  истории»,72 часа.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Елизаров  Алексей Иванович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читает, что подача материала в ходе уроков английского языка ориентирована на использование всех типов восприятия информации учащимися, как младших, так и старших классов, а именно: слушание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listening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), письмо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writing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), говорение (монолог, диалог), чтение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reading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 ходе уроков учащимся предоставляется раздаточный материал в виде текстов взятых мной из широкого круга различных источников. Это: газеты, журналы, распечатки интервью, оригинальные тексты из различных интернет - источников (адаптированные мной в соответствии с уровнем и задачами уроков,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модифицированые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под уровень знания и возраст учащихся), тесты различного содержания, как средство закрепления знаний учащихся и проверки достигнутого уровня учащихся с направленностью на индивидуальный контроль знания каждого учащегося в отдельности, а так же последующее пояснение допущенных ошибок, таблицы, графики, различные формы грамматического материала.</a:t>
            </a:r>
            <a:r>
              <a:rPr lang="ru-RU" sz="2000" dirty="0" smtClean="0"/>
              <a:t> Закрепление лексики происходит с помощью специально составленных им лексических кроссвордов.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8679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Comic Sans MS" pitchFamily="66" charset="0"/>
              </a:rPr>
              <a:t>Халметова</a:t>
            </a:r>
            <a:r>
              <a:rPr lang="ru-RU" b="1" dirty="0" smtClean="0">
                <a:latin typeface="Comic Sans MS" pitchFamily="66" charset="0"/>
              </a:rPr>
              <a:t> Дания </a:t>
            </a:r>
            <a:r>
              <a:rPr lang="ru-RU" b="1" dirty="0" err="1" smtClean="0">
                <a:latin typeface="Comic Sans MS" pitchFamily="66" charset="0"/>
              </a:rPr>
              <a:t>Фяритовна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/>
              <a:t>    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1070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0"/>
            <a:ext cx="3214678" cy="2402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Дата рождения</a:t>
            </a:r>
            <a:r>
              <a:rPr lang="ru-RU" sz="2000" b="1" dirty="0" smtClean="0"/>
              <a:t>: 16.10.1975 г.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sz="2000" b="1" dirty="0" smtClean="0">
                <a:solidFill>
                  <a:srgbClr val="7030A0"/>
                </a:solidFill>
              </a:rPr>
              <a:t>:   </a:t>
            </a:r>
            <a:r>
              <a:rPr lang="ru-RU" sz="2000" b="1" dirty="0" smtClean="0"/>
              <a:t>высшее, Пензенский </a:t>
            </a:r>
          </a:p>
          <a:p>
            <a:pPr>
              <a:buNone/>
            </a:pPr>
            <a:r>
              <a:rPr lang="ru-RU" sz="2000" b="1" dirty="0" smtClean="0"/>
              <a:t>      государственный педагогический </a:t>
            </a:r>
          </a:p>
          <a:p>
            <a:pPr>
              <a:buNone/>
            </a:pPr>
            <a:r>
              <a:rPr lang="ru-RU" sz="2000" b="1" dirty="0" smtClean="0"/>
              <a:t>      университет им. В.Г. Белинского, 1997 г., факультет   истории.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Квалификация по диплому</a:t>
            </a:r>
            <a:r>
              <a:rPr lang="ru-RU" sz="2000" b="1" dirty="0" smtClean="0"/>
              <a:t>: учитель истории и социально-политических дисциплин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Общий трудовой стаж</a:t>
            </a:r>
            <a:r>
              <a:rPr lang="ru-RU" sz="2000" b="1" dirty="0" smtClean="0"/>
              <a:t>:  13 лет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Стаж педагогической работы </a:t>
            </a:r>
            <a:r>
              <a:rPr lang="ru-RU" sz="2000" b="1" dirty="0" smtClean="0"/>
              <a:t>(работа по специальности): </a:t>
            </a:r>
          </a:p>
          <a:p>
            <a:pPr>
              <a:buNone/>
            </a:pPr>
            <a:r>
              <a:rPr lang="ru-RU" sz="2000" b="1" dirty="0" smtClean="0"/>
              <a:t>      13 лет.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Квалификационная категория</a:t>
            </a:r>
            <a:r>
              <a:rPr lang="ru-RU" sz="2000" b="1" dirty="0" smtClean="0"/>
              <a:t>: </a:t>
            </a:r>
            <a:r>
              <a:rPr lang="en-US" sz="2000" b="1" dirty="0" smtClean="0"/>
              <a:t>I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Курсы повышения квалификации</a:t>
            </a:r>
            <a:r>
              <a:rPr lang="ru-RU" sz="2000" b="1" dirty="0" smtClean="0"/>
              <a:t>:  для учителей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истории, 2009-2010 г. , г.Пенза, «Методика  преподавания  »,72 часа.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0108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Опытом своей работы наши учителя делятся и с коллегами 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на </a:t>
            </a:r>
            <a:r>
              <a:rPr lang="ru-RU" sz="2000" b="1" u="sng" dirty="0" smtClean="0">
                <a:latin typeface="Comic Sans MS" pitchFamily="66" charset="0"/>
              </a:rPr>
              <a:t>районных семинарах.</a:t>
            </a:r>
            <a:endParaRPr lang="en-US" sz="20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2009-2010 учебный год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1. Семинар  для руководителей образовательных учреждений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Comic Sans MS" pitchFamily="66" charset="0"/>
              </a:rPr>
              <a:t>«Контроль знаний учащихся как основной элемент оценки качества образования».</a:t>
            </a:r>
          </a:p>
          <a:p>
            <a:pPr marL="342900" indent="-342900">
              <a:buNone/>
            </a:pPr>
            <a:r>
              <a:rPr lang="ru-RU" sz="1800" dirty="0" smtClean="0">
                <a:latin typeface="Comic Sans MS" pitchFamily="66" charset="0"/>
              </a:rPr>
              <a:t>Мустакаева Х.Ж.  провела мастер-класс «Использование результатов итоговой аттестации в управлении качеством образования»;</a:t>
            </a:r>
          </a:p>
          <a:p>
            <a:pPr marL="342900" indent="-342900">
              <a:buNone/>
            </a:pPr>
            <a:r>
              <a:rPr lang="ru-RU" sz="1800" dirty="0" err="1" smtClean="0">
                <a:latin typeface="Comic Sans MS" pitchFamily="66" charset="0"/>
              </a:rPr>
              <a:t>Халметова</a:t>
            </a:r>
            <a:r>
              <a:rPr lang="ru-RU" sz="1800" dirty="0" smtClean="0">
                <a:latin typeface="Comic Sans MS" pitchFamily="66" charset="0"/>
              </a:rPr>
              <a:t> Д.Ф. дала открытый урок «Конституция Российской Федерации»(итоговый контроль качества знаний).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Comic Sans MS" pitchFamily="66" charset="0"/>
              </a:rPr>
              <a:t>2. Семинар для учителей словесности «Современный урок русского языка и литературы»:</a:t>
            </a:r>
          </a:p>
          <a:p>
            <a:pPr marL="342900" indent="-342900">
              <a:buNone/>
            </a:pPr>
            <a:r>
              <a:rPr lang="ru-RU" sz="1800" dirty="0" smtClean="0">
                <a:latin typeface="Comic Sans MS" pitchFamily="66" charset="0"/>
              </a:rPr>
              <a:t>Загарина И.В. – «Неопределённые местоимения»  (6А класс); </a:t>
            </a:r>
          </a:p>
          <a:p>
            <a:pPr marL="342900" indent="-342900">
              <a:buNone/>
            </a:pPr>
            <a:r>
              <a:rPr lang="ru-RU" sz="1800" dirty="0" smtClean="0">
                <a:latin typeface="Comic Sans MS" pitchFamily="66" charset="0"/>
              </a:rPr>
              <a:t>Мустакаева Х.Ж. – «Обобщение и систематизация изученного по теме «Предлог» (7Б класс);</a:t>
            </a:r>
          </a:p>
          <a:p>
            <a:pPr marL="342900" indent="-342900">
              <a:buNone/>
            </a:pPr>
            <a:r>
              <a:rPr lang="ru-RU" sz="1800" dirty="0" smtClean="0">
                <a:latin typeface="Comic Sans MS" pitchFamily="66" charset="0"/>
              </a:rPr>
              <a:t>Зуева И.В. – «Петербург Достоевского»(по роману Ф.М.Достоевского «Преступление и наказание») (10 А класс)</a:t>
            </a:r>
          </a:p>
          <a:p>
            <a:pPr marL="342900" indent="-34290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5143504" y="6286520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715436" cy="428628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010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Участие в </a:t>
            </a:r>
            <a:r>
              <a:rPr lang="ru-RU" sz="2400" u="sng" dirty="0" smtClean="0"/>
              <a:t>областных конкурсах</a:t>
            </a:r>
          </a:p>
          <a:p>
            <a:r>
              <a:rPr lang="ru-RU" sz="2400" dirty="0" smtClean="0"/>
              <a:t>2009-2010 учебный год </a:t>
            </a:r>
          </a:p>
          <a:p>
            <a:endParaRPr lang="ru-RU" sz="2400" dirty="0" smtClean="0"/>
          </a:p>
          <a:p>
            <a:r>
              <a:rPr lang="ru-RU" sz="2000" dirty="0" smtClean="0"/>
              <a:t>1.Конкурс методических разработок , посвящённый 150-летию  со дня рождения А.П..Чехова.</a:t>
            </a:r>
          </a:p>
          <a:p>
            <a:pPr>
              <a:buFontTx/>
              <a:buChar char="-"/>
            </a:pPr>
            <a:r>
              <a:rPr lang="ru-RU" sz="2000" dirty="0" smtClean="0"/>
              <a:t>Зуева И.В.</a:t>
            </a:r>
            <a:r>
              <a:rPr lang="ru-RU" sz="2000" b="1" i="1" dirty="0" smtClean="0"/>
              <a:t> «</a:t>
            </a:r>
            <a:r>
              <a:rPr lang="ru-RU" sz="2000" i="1" dirty="0" smtClean="0"/>
              <a:t>Урок-концерт по </a:t>
            </a:r>
            <a:r>
              <a:rPr lang="ru-RU" sz="2000" i="1" dirty="0" err="1" smtClean="0"/>
              <a:t>новеллистике</a:t>
            </a:r>
            <a:r>
              <a:rPr lang="ru-RU" sz="2000" i="1" dirty="0" smtClean="0"/>
              <a:t> А.П.Чехова»,</a:t>
            </a:r>
          </a:p>
          <a:p>
            <a:r>
              <a:rPr lang="ru-RU" sz="2000" i="1" dirty="0" smtClean="0"/>
              <a:t>                      «Художественное мастерство Чехова-рассказчика»</a:t>
            </a:r>
            <a:endParaRPr lang="ru-RU" sz="2000" dirty="0" smtClean="0"/>
          </a:p>
          <a:p>
            <a:r>
              <a:rPr lang="ru-RU" sz="2000" dirty="0" smtClean="0"/>
              <a:t>-Мустакаева Х.Ж. «</a:t>
            </a:r>
            <a:r>
              <a:rPr lang="ru-RU" sz="2000" i="1" dirty="0" smtClean="0"/>
              <a:t>Литературная игра по биографии и творчеству А.П.Чехова</a:t>
            </a:r>
            <a:r>
              <a:rPr lang="ru-RU" sz="2000" dirty="0" smtClean="0"/>
              <a:t>» для учащихся 7 класса. (дипломант  областных  Чеховских чтений в номинации «Внеклассная работа по предмету»)</a:t>
            </a:r>
          </a:p>
          <a:p>
            <a:r>
              <a:rPr lang="ru-RU" sz="2000" dirty="0" smtClean="0"/>
              <a:t>2.Конкурс «Лучший урок письма» - Зуева И.В.</a:t>
            </a:r>
          </a:p>
          <a:p>
            <a:r>
              <a:rPr lang="ru-RU" sz="2000" dirty="0" smtClean="0"/>
              <a:t>3. Конкурс  проектов «Лучший предприниматель</a:t>
            </a:r>
            <a:r>
              <a:rPr lang="ru-RU" sz="2000" dirty="0" smtClean="0"/>
              <a:t>» - Зуева И.В.</a:t>
            </a: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2071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               Экскурсии.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Знакомство с литературными памятниками родного края расширяет и обогащает духовный мир учащихся, помогает понять связь близких им мест с жизнью писателя. Состоялись поездки в музеи имени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А. Н.Радищева, М.Ю.Лермонтова, А.И.Куприна 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C:\фестиваль 06-07\Site\litera.edu.ru\litera.edu.ru\attach.asp@a_no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104" y="2786058"/>
            <a:ext cx="2236318" cy="3000396"/>
          </a:xfrm>
          <a:prstGeom prst="rect">
            <a:avLst/>
          </a:prstGeom>
          <a:noFill/>
        </p:spPr>
      </p:pic>
      <p:pic>
        <p:nvPicPr>
          <p:cNvPr id="3076" name="Picture 4" descr="C:\фестиваль 06-07\Site\litera.edu.ru\litera.edu.ru\attach.asp@a_no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2143140" cy="2964679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6072198" y="600076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</a:t>
            </a:r>
            <a:r>
              <a:rPr lang="ru-RU" sz="2000" dirty="0" smtClean="0">
                <a:latin typeface="Comic Sans MS" pitchFamily="66" charset="0"/>
              </a:rPr>
              <a:t> ноябре  </a:t>
            </a:r>
            <a:r>
              <a:rPr lang="ru-RU" sz="2000" dirty="0" smtClean="0">
                <a:latin typeface="Comic Sans MS" pitchFamily="66" charset="0"/>
              </a:rPr>
              <a:t>2010-2011 учебном году состоялась поездка в  музей имени А.Н.Радищева учащихся 9Б класса вместе с учителем русского языка и литературы Мустакаевой Х.Ж.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1090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429024" cy="1928826"/>
          </a:xfrm>
          <a:prstGeom prst="rect">
            <a:avLst/>
          </a:prstGeom>
        </p:spPr>
      </p:pic>
      <p:pic>
        <p:nvPicPr>
          <p:cNvPr id="7" name="Рисунок 6" descr="P1090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3116"/>
            <a:ext cx="5080036" cy="2857520"/>
          </a:xfrm>
          <a:prstGeom prst="rect">
            <a:avLst/>
          </a:prstGeom>
        </p:spPr>
      </p:pic>
      <p:pic>
        <p:nvPicPr>
          <p:cNvPr id="8" name="Рисунок 7" descr="P1090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206748"/>
            <a:ext cx="2053829" cy="365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яблоки"/>
          <p:cNvPicPr>
            <a:picLocks noChangeAspect="1" noChangeArrowheads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>
          <a:xfrm rot="1140000">
            <a:off x="5504998" y="2218858"/>
            <a:ext cx="2667000" cy="2667000"/>
          </a:xfrm>
          <a:prstGeom prst="rect">
            <a:avLst/>
          </a:prstGeom>
          <a:noFill/>
          <a:ln/>
        </p:spPr>
      </p:pic>
      <p:pic>
        <p:nvPicPr>
          <p:cNvPr id="12" name="Picture 4" descr="SP22_5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 rot="1440000">
            <a:off x="395611" y="3761998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P25_3"/>
          <p:cNvPicPr>
            <a:picLocks noChangeAspect="1" noChangeArrowheads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 rot="-960000">
            <a:off x="357158" y="785794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МОЕ ЕВЛАШЕВО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Деревня моя утопает в саду.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Цветет черемуха на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Труевском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пруду.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И поют всю ночь соловьи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 нежной большой любви.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Купол церковный блестит в вышине,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Звон колокольный звенит на заре.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Лесная дубрава шепчет листвою,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А полянки покрыты зеленой травою.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И пчелки летают с цветка на цветок,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Они собирают нектар на медок.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Птицы щебечут в небесной вышине,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Петух кукарекает на соседнем дворе,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За околицей звонко играет рожок –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Коров собирает на луг пастушок.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Люблю я деревню, а в ней тополя.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Люблю, когда летом пестреют поля.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На них спеют хлеба наливные,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А васильки синеют словно глаза живые.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Так хочется бегать по траве босиком,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И воздух деревни глотать целиком.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Любить, купаться, смеяться,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На зеленом лугу кувыркаться!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Дорогая деревня моя!</a:t>
            </a:r>
          </a:p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Люблю тебя, чувств не тая!    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Фокеева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А., 5 Б</a:t>
            </a:r>
          </a:p>
        </p:txBody>
      </p:sp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5786446" y="6215082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  <a:latin typeface="Comic Sans MS" pitchFamily="66" charset="0"/>
              </a:rPr>
              <a:t>Учителя русского языка и литературы.</a:t>
            </a:r>
            <a:endParaRPr lang="ru-RU" sz="36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928802"/>
            <a:ext cx="7972452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Мустакаева Хафизя Жавитовна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Зуева Ирина Владиславовна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Загарина Ирина Владимировна</a:t>
            </a:r>
          </a:p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Никонорова</a:t>
            </a:r>
            <a:r>
              <a:rPr lang="ru-RU" dirty="0" smtClean="0">
                <a:latin typeface="Comic Sans MS" pitchFamily="66" charset="0"/>
              </a:rPr>
              <a:t>  Людмила Станиславовна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500034" y="2071678"/>
            <a:ext cx="357190" cy="28575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500034" y="2928934"/>
            <a:ext cx="357190" cy="285752"/>
          </a:xfrm>
          <a:prstGeom prst="actionButtonEn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rId4" action="ppaction://hlinksldjump" highlightClick="1"/>
          </p:cNvPr>
          <p:cNvSpPr/>
          <p:nvPr/>
        </p:nvSpPr>
        <p:spPr>
          <a:xfrm>
            <a:off x="500034" y="3357562"/>
            <a:ext cx="357190" cy="285752"/>
          </a:xfrm>
          <a:prstGeom prst="actionButtonEn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3" action="ppaction://hlinksldjump" highlightClick="1"/>
          </p:cNvPr>
          <p:cNvSpPr/>
          <p:nvPr/>
        </p:nvSpPr>
        <p:spPr>
          <a:xfrm>
            <a:off x="500034" y="2500306"/>
            <a:ext cx="357190" cy="285752"/>
          </a:xfrm>
          <a:prstGeom prst="actionButtonEn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Учителя иностранных языков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067576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Ибраева Эльмира </a:t>
            </a:r>
            <a:r>
              <a:rPr lang="ru-RU" dirty="0" err="1" smtClean="0">
                <a:latin typeface="Comic Sans MS" pitchFamily="66" charset="0"/>
              </a:rPr>
              <a:t>Алиевна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(немецкий язык)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Елизаров Алексей Иванович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(английский язык)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500034" y="2571744"/>
            <a:ext cx="357190" cy="28575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500034" y="1714488"/>
            <a:ext cx="357190" cy="28575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Учителя истории и обществознания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067576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Протасова Татьяна Викторовна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Халметова</a:t>
            </a:r>
            <a:r>
              <a:rPr lang="ru-RU" dirty="0" smtClean="0">
                <a:latin typeface="Comic Sans MS" pitchFamily="66" charset="0"/>
              </a:rPr>
              <a:t> Дания </a:t>
            </a:r>
            <a:r>
              <a:rPr lang="ru-RU" dirty="0" err="1" smtClean="0">
                <a:latin typeface="Comic Sans MS" pitchFamily="66" charset="0"/>
              </a:rPr>
              <a:t>Фяритовна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214810" y="5643578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далее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500034" y="2571744"/>
            <a:ext cx="357190" cy="28575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500034" y="1714488"/>
            <a:ext cx="357190" cy="28575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Мустакаева Хафизя 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Жавитовна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Дата рождения:</a:t>
            </a:r>
            <a:r>
              <a:rPr lang="ru-RU" sz="2000" b="1" dirty="0" smtClean="0"/>
              <a:t> </a:t>
            </a:r>
            <a:r>
              <a:rPr lang="ru-RU" sz="2000" b="1" dirty="0" smtClean="0"/>
              <a:t>20. 02. 1962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sz="2000" b="1" dirty="0" smtClean="0"/>
              <a:t>: высшее,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Пензенский </a:t>
            </a:r>
            <a:r>
              <a:rPr lang="ru-RU" sz="2000" b="1" dirty="0" smtClean="0"/>
              <a:t>государственный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педагогический </a:t>
            </a:r>
            <a:r>
              <a:rPr lang="ru-RU" sz="2000" b="1" dirty="0" smtClean="0"/>
              <a:t>институт им. В.Г. Белинского, </a:t>
            </a:r>
            <a:r>
              <a:rPr lang="ru-RU" sz="2000" b="1" dirty="0" smtClean="0"/>
              <a:t>1983г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Квалификация по диплому</a:t>
            </a:r>
            <a:r>
              <a:rPr lang="ru-RU" sz="2000" b="1" dirty="0" smtClean="0"/>
              <a:t>: учитель русского языка и литературы 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Общий трудовой стаж</a:t>
            </a:r>
            <a:r>
              <a:rPr lang="ru-RU" sz="2000" b="1" dirty="0" smtClean="0"/>
              <a:t>: </a:t>
            </a:r>
            <a:r>
              <a:rPr lang="ru-RU" sz="2000" b="1" dirty="0" smtClean="0"/>
              <a:t>25 лет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Стаж педагогической работы </a:t>
            </a:r>
            <a:r>
              <a:rPr lang="ru-RU" sz="2000" b="1" dirty="0" smtClean="0"/>
              <a:t>(работа по специальности): </a:t>
            </a:r>
            <a:r>
              <a:rPr lang="ru-RU" sz="2000" b="1" dirty="0" smtClean="0"/>
              <a:t>23 </a:t>
            </a:r>
            <a:r>
              <a:rPr lang="ru-RU" sz="2000" b="1" dirty="0" smtClean="0"/>
              <a:t>г.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Квалификационная категория</a:t>
            </a:r>
            <a:r>
              <a:rPr lang="ru-RU" sz="2000" b="1" dirty="0" smtClean="0"/>
              <a:t>: высшая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Курсы повышения квалификации</a:t>
            </a:r>
            <a:r>
              <a:rPr lang="ru-RU" sz="2000" b="1" dirty="0" smtClean="0"/>
              <a:t>: краткосрочные курсы повышения квалификации в ГБОУ ДПО ПИРО  по программе «Методика преподавания русского языка и литературы» в объеме 72 часов с 26-31.10.09 – 25-30.01.10 г.</a:t>
            </a: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643438" y="5857892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"/>
            <a:ext cx="3061034" cy="2593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Мустакаева Хафизя 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Жавитовна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643438" y="5857892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850112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</a:t>
            </a:r>
            <a:r>
              <a:rPr lang="ru-RU" sz="2000" dirty="0" smtClean="0"/>
              <a:t>аботает </a:t>
            </a:r>
            <a:r>
              <a:rPr lang="ru-RU" sz="2000" dirty="0" smtClean="0"/>
              <a:t>над  </a:t>
            </a:r>
            <a:r>
              <a:rPr lang="ru-RU" sz="2000" dirty="0" smtClean="0"/>
              <a:t>методической темой  «Использование </a:t>
            </a:r>
            <a:r>
              <a:rPr lang="ru-RU" sz="2000" dirty="0" smtClean="0"/>
              <a:t>информационных технологий в обучении русскому языку и литературе». Применение </a:t>
            </a:r>
            <a:r>
              <a:rPr lang="ru-RU" sz="2000" dirty="0" smtClean="0"/>
              <a:t>электронных </a:t>
            </a:r>
            <a:r>
              <a:rPr lang="ru-RU" sz="2000" dirty="0" smtClean="0"/>
              <a:t>учебных </a:t>
            </a:r>
            <a:r>
              <a:rPr lang="ru-RU" sz="2000" dirty="0" smtClean="0"/>
              <a:t>пособий, презентаций  </a:t>
            </a:r>
            <a:r>
              <a:rPr lang="ru-RU" sz="2000" dirty="0" smtClean="0"/>
              <a:t>помогает </a:t>
            </a:r>
            <a:r>
              <a:rPr lang="ru-RU" sz="2000" dirty="0" smtClean="0"/>
              <a:t> разнообразить </a:t>
            </a:r>
            <a:r>
              <a:rPr lang="ru-RU" sz="2000" dirty="0" smtClean="0"/>
              <a:t>содержание и форму </a:t>
            </a:r>
            <a:r>
              <a:rPr lang="ru-RU" sz="2000" dirty="0" smtClean="0"/>
              <a:t> заданий </a:t>
            </a:r>
            <a:r>
              <a:rPr lang="ru-RU" sz="2000" dirty="0" smtClean="0"/>
              <a:t>на уроках, способствует  повышению интереса к учению в целом, активизирует мыслительную деятельность учащихся. </a:t>
            </a:r>
            <a:r>
              <a:rPr lang="ru-RU" sz="2000" dirty="0" smtClean="0"/>
              <a:t> Наряду с традиционными </a:t>
            </a:r>
            <a:r>
              <a:rPr lang="ru-RU" sz="2000" dirty="0" smtClean="0"/>
              <a:t>формами работы с классом </a:t>
            </a:r>
            <a:r>
              <a:rPr lang="ru-RU" sz="2000" dirty="0" smtClean="0"/>
              <a:t>использует  такие</a:t>
            </a:r>
            <a:r>
              <a:rPr lang="ru-RU" sz="2000" dirty="0" smtClean="0"/>
              <a:t>, которые стимулируют творчество учащихся, делают их активными участниками процесса обучения. Это и уроки-путешествия, интегрированные уроки, уроки с элементами  театрализации, урок-размышление, урок-­практикум, ypok-собеседование-интерпретация поэтического текста, урок­-исследование, урок-фантазия, урок-сюрприз, «картинки с выставки», урок­-диспут, урок-игра. </a:t>
            </a:r>
            <a:r>
              <a:rPr lang="ru-RU" dirty="0" smtClean="0"/>
              <a:t>Для проверки теоретических знаний и практических навыков учащихся  на разных этапах обучения  как по русскому языку, так и по литературе  </a:t>
            </a:r>
            <a:r>
              <a:rPr lang="ru-RU" dirty="0" smtClean="0"/>
              <a:t>применяет тесты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329642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Comic Sans MS" pitchFamily="66" charset="0"/>
              </a:rPr>
              <a:t>Мустакаева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Хафизя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Жавитовна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643438" y="5857892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ежегодно участвует в проведении недели русского языка и литературы в школе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целью развития познавательной активности, расширения кругозора </a:t>
            </a:r>
            <a:r>
              <a:rPr lang="ru-RU" dirty="0" smtClean="0"/>
              <a:t>учащихся   организует поездки </a:t>
            </a:r>
            <a:r>
              <a:rPr lang="ru-RU" dirty="0" smtClean="0"/>
              <a:t>в </a:t>
            </a:r>
            <a:r>
              <a:rPr lang="ru-RU" dirty="0" smtClean="0"/>
              <a:t> музей-заповедник </a:t>
            </a:r>
            <a:r>
              <a:rPr lang="ru-RU" dirty="0" smtClean="0"/>
              <a:t>«Тарханы» и в музей имени А.Н.Радищева. </a:t>
            </a:r>
            <a:endParaRPr lang="ru-RU" dirty="0" smtClean="0"/>
          </a:p>
          <a:p>
            <a:r>
              <a:rPr lang="ru-RU" dirty="0" smtClean="0"/>
              <a:t>Она является руководителем  школьного методического объединения учителей гуманитарного цикла . Ее ученики активно участвуют в школьных, районных, областных  конкурсах 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2006-2007  -Пивцаева Юлия (11кл) - 2 место  районная </a:t>
            </a:r>
            <a:r>
              <a:rPr lang="ru-RU" dirty="0" smtClean="0"/>
              <a:t>олимпиада по русскому </a:t>
            </a:r>
            <a:r>
              <a:rPr lang="ru-RU" dirty="0" smtClean="0"/>
              <a:t>языку; Махмутова Э.</a:t>
            </a:r>
            <a:r>
              <a:rPr lang="ru-RU" dirty="0" smtClean="0"/>
              <a:t> </a:t>
            </a:r>
            <a:r>
              <a:rPr lang="ru-RU" dirty="0" smtClean="0"/>
              <a:t>(5 </a:t>
            </a:r>
            <a:r>
              <a:rPr lang="ru-RU" dirty="0" err="1" smtClean="0"/>
              <a:t>кл</a:t>
            </a:r>
            <a:r>
              <a:rPr lang="ru-RU" dirty="0" smtClean="0"/>
              <a:t>) - 1 место районный </a:t>
            </a:r>
            <a:r>
              <a:rPr lang="ru-RU" dirty="0" smtClean="0"/>
              <a:t>конкурс юных прозаиков и поэтов   им. А.А. </a:t>
            </a:r>
            <a:r>
              <a:rPr lang="ru-RU" dirty="0" smtClean="0"/>
              <a:t>Сазонова;</a:t>
            </a:r>
            <a:r>
              <a:rPr lang="ru-RU" b="1" dirty="0" smtClean="0"/>
              <a:t> </a:t>
            </a:r>
            <a:r>
              <a:rPr lang="ru-RU" dirty="0" smtClean="0"/>
              <a:t>Фокеева А. (5 </a:t>
            </a:r>
            <a:r>
              <a:rPr lang="ru-RU" dirty="0" err="1" smtClean="0"/>
              <a:t>кл</a:t>
            </a:r>
            <a:r>
              <a:rPr lang="ru-RU" dirty="0" smtClean="0"/>
              <a:t>.)- областной </a:t>
            </a:r>
            <a:r>
              <a:rPr lang="ru-RU" dirty="0" smtClean="0"/>
              <a:t>конкурс детского творчества «Зеркало природы» в номинации «</a:t>
            </a:r>
            <a:r>
              <a:rPr lang="ru-RU" dirty="0" smtClean="0"/>
              <a:t>Литература» (стихотворение </a:t>
            </a:r>
            <a:r>
              <a:rPr lang="ru-RU" dirty="0" smtClean="0"/>
              <a:t>«Мое Евлашево</a:t>
            </a:r>
            <a:r>
              <a:rPr lang="ru-RU" dirty="0" smtClean="0"/>
              <a:t>»); Рахматуллин Ю. (11 </a:t>
            </a:r>
            <a:r>
              <a:rPr lang="ru-RU" dirty="0" err="1" smtClean="0"/>
              <a:t>кл</a:t>
            </a:r>
            <a:r>
              <a:rPr lang="ru-RU" dirty="0" smtClean="0"/>
              <a:t>.)- 1 место, районный конкурс </a:t>
            </a:r>
            <a:r>
              <a:rPr lang="ru-RU" dirty="0" smtClean="0"/>
              <a:t>«Радуга звезд» номинация «Художественное слово», старшая </a:t>
            </a:r>
            <a:r>
              <a:rPr lang="ru-RU" dirty="0" smtClean="0"/>
              <a:t>группа; </a:t>
            </a:r>
            <a:r>
              <a:rPr lang="ru-RU" dirty="0" err="1" smtClean="0"/>
              <a:t>Халметова</a:t>
            </a:r>
            <a:r>
              <a:rPr lang="ru-RU" dirty="0" smtClean="0"/>
              <a:t> Г. </a:t>
            </a:r>
          </a:p>
          <a:p>
            <a:r>
              <a:rPr lang="ru-RU" dirty="0" smtClean="0"/>
              <a:t>(5 </a:t>
            </a:r>
            <a:r>
              <a:rPr lang="ru-RU" dirty="0" err="1" smtClean="0"/>
              <a:t>кл</a:t>
            </a:r>
            <a:r>
              <a:rPr lang="ru-RU" dirty="0" smtClean="0"/>
              <a:t>) -  1 место, районный </a:t>
            </a:r>
            <a:r>
              <a:rPr lang="ru-RU" dirty="0" smtClean="0"/>
              <a:t>конкурс «Радуга звезд</a:t>
            </a:r>
            <a:r>
              <a:rPr lang="ru-RU" dirty="0" smtClean="0"/>
              <a:t>»</a:t>
            </a:r>
            <a:r>
              <a:rPr lang="ru-RU" dirty="0" smtClean="0"/>
              <a:t> номинация «Художественное слово», </a:t>
            </a:r>
            <a:r>
              <a:rPr lang="ru-RU" dirty="0" smtClean="0"/>
              <a:t>средняя группа.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329642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Мустакаева Хафизя </a:t>
            </a:r>
            <a:r>
              <a:rPr lang="ru-RU" b="1" dirty="0" smtClean="0">
                <a:latin typeface="Comic Sans MS" pitchFamily="66" charset="0"/>
              </a:rPr>
              <a:t>Жавитовна</a:t>
            </a:r>
          </a:p>
          <a:p>
            <a:pPr>
              <a:buNone/>
            </a:pPr>
            <a:r>
              <a:rPr lang="ru-RU" sz="1800" dirty="0" smtClean="0"/>
              <a:t>  2008-2009 </a:t>
            </a:r>
            <a:r>
              <a:rPr lang="ru-RU" sz="1800" dirty="0" smtClean="0"/>
              <a:t>– Вайселева Д.(9кл) – 2 место, районная научно-практическая конференция «Старт в науку»,  реферат по литературе «Сон в русской литературе»; </a:t>
            </a:r>
            <a:r>
              <a:rPr lang="ru-RU" sz="1800" dirty="0" err="1" smtClean="0"/>
              <a:t>Халметова</a:t>
            </a:r>
            <a:r>
              <a:rPr lang="ru-RU" sz="1800" dirty="0" smtClean="0"/>
              <a:t> Г. (7 </a:t>
            </a:r>
            <a:r>
              <a:rPr lang="ru-RU" sz="1800" dirty="0" err="1" smtClean="0"/>
              <a:t>кл</a:t>
            </a:r>
            <a:r>
              <a:rPr lang="ru-RU" sz="1800" dirty="0" smtClean="0"/>
              <a:t>.) – 1 место,  районный конкурс чтецов, посвященный памяти  Юрия Самсонова и Виктора Застрожного </a:t>
            </a:r>
          </a:p>
          <a:p>
            <a:pPr>
              <a:buNone/>
            </a:pPr>
            <a:r>
              <a:rPr lang="ru-RU" sz="1800" dirty="0" smtClean="0"/>
              <a:t>       Вайселева </a:t>
            </a:r>
            <a:r>
              <a:rPr lang="ru-RU" sz="1800" dirty="0" smtClean="0"/>
              <a:t>Д. – 1 место, районная  олимпиада по русскому языку; участие в областной олимпиаде по русскому языку.</a:t>
            </a:r>
          </a:p>
          <a:p>
            <a:pPr>
              <a:buNone/>
            </a:pPr>
            <a:r>
              <a:rPr lang="ru-RU" sz="1800" dirty="0" smtClean="0"/>
              <a:t>2009-2010 – Мязитов Р. (7 </a:t>
            </a:r>
            <a:r>
              <a:rPr lang="ru-RU" sz="1800" dirty="0" err="1" smtClean="0"/>
              <a:t>кл</a:t>
            </a:r>
            <a:r>
              <a:rPr lang="ru-RU" sz="1800" dirty="0" smtClean="0"/>
              <a:t>) – районный конкурс сочинений «Я против зла»; Артёмов А. (7 </a:t>
            </a:r>
            <a:r>
              <a:rPr lang="ru-RU" sz="1800" dirty="0" err="1" smtClean="0"/>
              <a:t>кл</a:t>
            </a:r>
            <a:r>
              <a:rPr lang="ru-RU" sz="1800" dirty="0" smtClean="0"/>
              <a:t>.) – всероссийский детско-юношеский литературно-художественный конкурс творческих работ «Я помню. Я горжусь..», посвященный 65-годовщине Победы в Великой Отечественной войне.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Хафизя Жавитовна 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охотно делится опытом своей работы с коллегами других школ  района и области, ее открытые уроки получили высокую оценку.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В 2010 г  она стала  дипломантом областного конкурса  «Чеховские чтения». Также 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награждена Почетной грамотой Министерства Образования Пензенской области (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2000 г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.),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2007 </a:t>
            </a:r>
            <a:r>
              <a:rPr lang="ru-RU" sz="1800" dirty="0" smtClean="0"/>
              <a:t>г. – Благодарность за большой вклад в воспитании и обучении подрастающего поколения (Общественный благотворительный фонд «Наша Родина»)</a:t>
            </a:r>
          </a:p>
          <a:p>
            <a:pPr lvl="0">
              <a:buNone/>
            </a:pPr>
            <a:endParaRPr lang="ru-RU" sz="1800" dirty="0" smtClean="0">
              <a:latin typeface="Constantia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643438" y="5857892"/>
            <a:ext cx="1613920" cy="36933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Comic Sans MS" pitchFamily="66" charset="0"/>
              </a:rPr>
              <a:t>вернуться</a:t>
            </a:r>
            <a:endParaRPr lang="ru-RU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1010</TotalTime>
  <Words>2578</Words>
  <Application>Microsoft Office PowerPoint</Application>
  <PresentationFormat>Экран (4:3)</PresentationFormat>
  <Paragraphs>287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Методическое объединение учителей гуманитарного цикла</vt:lpstr>
      <vt:lpstr>Слайд 2</vt:lpstr>
      <vt:lpstr>Учителя русского языка и литературы.</vt:lpstr>
      <vt:lpstr>Учителя иностранных языков</vt:lpstr>
      <vt:lpstr>Учителя истории и обществознания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139</cp:revision>
  <dcterms:created xsi:type="dcterms:W3CDTF">2007-11-17T15:23:17Z</dcterms:created>
  <dcterms:modified xsi:type="dcterms:W3CDTF">2011-02-17T03:58:51Z</dcterms:modified>
</cp:coreProperties>
</file>